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0" r:id="rId3"/>
    <p:sldId id="269" r:id="rId4"/>
    <p:sldId id="272" r:id="rId5"/>
    <p:sldId id="271" r:id="rId6"/>
    <p:sldId id="273" r:id="rId7"/>
    <p:sldId id="275" r:id="rId8"/>
    <p:sldId id="285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6" r:id="rId25"/>
    <p:sldId id="298" r:id="rId26"/>
    <p:sldId id="301" r:id="rId27"/>
    <p:sldId id="300" r:id="rId28"/>
    <p:sldId id="302" r:id="rId29"/>
    <p:sldId id="305" r:id="rId30"/>
    <p:sldId id="303" r:id="rId31"/>
    <p:sldId id="306" r:id="rId32"/>
    <p:sldId id="304" r:id="rId33"/>
    <p:sldId id="307" r:id="rId34"/>
    <p:sldId id="308" r:id="rId35"/>
    <p:sldId id="313" r:id="rId36"/>
    <p:sldId id="314" r:id="rId37"/>
    <p:sldId id="315" r:id="rId38"/>
    <p:sldId id="316" r:id="rId39"/>
    <p:sldId id="317" r:id="rId40"/>
    <p:sldId id="321" r:id="rId41"/>
    <p:sldId id="295" r:id="rId42"/>
    <p:sldId id="324" r:id="rId43"/>
    <p:sldId id="329" r:id="rId44"/>
    <p:sldId id="325" r:id="rId45"/>
    <p:sldId id="327" r:id="rId46"/>
    <p:sldId id="326" r:id="rId47"/>
    <p:sldId id="328" r:id="rId48"/>
    <p:sldId id="330" r:id="rId49"/>
    <p:sldId id="331" r:id="rId50"/>
    <p:sldId id="333" r:id="rId51"/>
    <p:sldId id="334" r:id="rId52"/>
    <p:sldId id="337" r:id="rId53"/>
    <p:sldId id="335" r:id="rId54"/>
    <p:sldId id="336" r:id="rId55"/>
    <p:sldId id="340" r:id="rId56"/>
    <p:sldId id="338" r:id="rId57"/>
    <p:sldId id="339" r:id="rId58"/>
    <p:sldId id="341" r:id="rId59"/>
    <p:sldId id="342" r:id="rId60"/>
    <p:sldId id="347" r:id="rId61"/>
    <p:sldId id="343" r:id="rId62"/>
    <p:sldId id="344" r:id="rId63"/>
    <p:sldId id="345" r:id="rId64"/>
    <p:sldId id="346" r:id="rId65"/>
    <p:sldId id="348" r:id="rId66"/>
    <p:sldId id="349" r:id="rId67"/>
    <p:sldId id="350" r:id="rId68"/>
    <p:sldId id="351" r:id="rId69"/>
    <p:sldId id="352" r:id="rId70"/>
    <p:sldId id="353" r:id="rId71"/>
    <p:sldId id="355" r:id="rId72"/>
    <p:sldId id="354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56" r:id="rId81"/>
    <p:sldId id="319" r:id="rId82"/>
    <p:sldId id="322" r:id="rId83"/>
    <p:sldId id="365" r:id="rId84"/>
    <p:sldId id="366" r:id="rId85"/>
    <p:sldId id="367" r:id="rId86"/>
    <p:sldId id="368" r:id="rId87"/>
    <p:sldId id="369" r:id="rId88"/>
    <p:sldId id="370" r:id="rId89"/>
    <p:sldId id="371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89" r:id="rId108"/>
    <p:sldId id="390" r:id="rId109"/>
    <p:sldId id="391" r:id="rId110"/>
    <p:sldId id="320" r:id="rId111"/>
    <p:sldId id="392" r:id="rId112"/>
    <p:sldId id="393" r:id="rId113"/>
    <p:sldId id="394" r:id="rId114"/>
    <p:sldId id="396" r:id="rId115"/>
    <p:sldId id="398" r:id="rId116"/>
    <p:sldId id="397" r:id="rId117"/>
    <p:sldId id="399" r:id="rId118"/>
    <p:sldId id="400" r:id="rId119"/>
    <p:sldId id="401" r:id="rId120"/>
    <p:sldId id="402" r:id="rId121"/>
    <p:sldId id="403" r:id="rId122"/>
    <p:sldId id="407" r:id="rId123"/>
    <p:sldId id="409" r:id="rId124"/>
    <p:sldId id="405" r:id="rId125"/>
    <p:sldId id="406" r:id="rId126"/>
    <p:sldId id="408" r:id="rId127"/>
    <p:sldId id="413" r:id="rId128"/>
    <p:sldId id="410" r:id="rId129"/>
    <p:sldId id="411" r:id="rId130"/>
    <p:sldId id="414" r:id="rId131"/>
    <p:sldId id="415" r:id="rId132"/>
    <p:sldId id="412" r:id="rId133"/>
    <p:sldId id="416" r:id="rId134"/>
    <p:sldId id="418" r:id="rId135"/>
    <p:sldId id="417" r:id="rId136"/>
    <p:sldId id="419" r:id="rId137"/>
    <p:sldId id="420" r:id="rId138"/>
    <p:sldId id="395" r:id="rId139"/>
    <p:sldId id="421" r:id="rId140"/>
    <p:sldId id="422" r:id="rId141"/>
    <p:sldId id="423" r:id="rId142"/>
    <p:sldId id="424" r:id="rId143"/>
    <p:sldId id="425" r:id="rId144"/>
    <p:sldId id="426" r:id="rId145"/>
    <p:sldId id="427" r:id="rId146"/>
    <p:sldId id="428" r:id="rId1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11"/>
    <p:restoredTop sz="94689"/>
  </p:normalViewPr>
  <p:slideViewPr>
    <p:cSldViewPr snapToGrid="0" snapToObjects="1">
      <p:cViewPr varScale="1">
        <p:scale>
          <a:sx n="128" d="100"/>
          <a:sy n="128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1EB2B-9DD2-E64F-8626-D5FFAB85C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1C8B7B-645B-4F45-AF4A-CFCDADB09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A128F-3E86-1C4A-BCD7-2E823D60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B45A5-43B7-4B4A-B279-13274089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1917CE-D5AB-DC47-B047-8E22F24B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387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C6423-8BA2-E742-AA17-39182835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F10EB5-14A1-DD49-BF25-7E4FDE7A5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436001-01B6-2C47-B08F-A512AD38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B6179F-221D-FE48-B78E-5A591DC7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BF4C53-E7D4-AF42-8E99-C4465E82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737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7F983C-E4F8-EC4F-B635-F5DEF7A03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981C88-206F-444E-A026-F6D06CB4B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77788-EEF3-8647-8908-EB0E9069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81C8A-211E-4348-ADBD-CB4B05C6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5E527-C83F-F84E-A5B2-7EDA9633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244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25C31-6A2C-BD48-BB3A-E794569D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D95F30-4A55-AB42-A95E-EEB267E95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C5A11-A895-2B41-815D-639812A6F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063A4-7F75-5544-BA86-01D2D7F31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835B0B-6395-244F-8202-12859A39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37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718B4-6BE8-FB41-9E2E-7F0196BBB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5C5B24-196A-BD4B-A6E0-D642E97AA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0A2F7-C4E3-D14A-B76D-739360E56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AF30A0-82A3-1A44-AAE5-D974DBE3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BA0C6C-0E26-6642-A7C6-332A54E5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657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0935E-6845-2240-9063-49E2330E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5BC-B338-7F45-B6C2-490AD11F6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CC437E-E1C2-CD4E-B26A-824345743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AC34F0-5164-3848-8DE3-A7CB71F16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851EB0-4D4B-4B40-8978-B2DAE1CB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797DB0-EA91-E846-BCDC-0C0941F5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9280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67BFB-B2E9-FF4E-BB5E-6970B8B2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120EC1-91CD-4B4F-8975-AB652606A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93B5E4-ABA9-9B4A-A203-0B8F2357B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7BE2E3-1886-5144-8B62-ADA2FAE30D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1D2064-15B5-7C4B-9C3E-4E4460EEB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2F72C0-89EE-994A-9812-EC03E62B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A73438-A1C2-4E4D-957E-86BCC85A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30D58D-7EF8-734C-806A-4E2878251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089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88CC-D952-0646-9DA6-C0D69DBFD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7C75E7-EF4B-8D47-843F-AB04A0F6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9F2611-2E29-1B49-9192-CA5002BC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33103C-B382-0841-941A-310A9474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61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504C84-C617-0241-A75A-8EC974C4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D1E91E-080A-D648-9130-6AB2A9ED8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C9F220-810B-F645-8DCC-31FB8155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763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9614E-D850-D246-9D89-68258DA80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033DB-BDB7-7F43-B37A-F59A3C432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C27389-790A-C740-839B-9238941FD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3BD5D-4721-C845-B4FF-8BBD470D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12645E-EA7B-B545-8D8A-465994EFE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C7AC6-CDA5-9C4D-949E-F2B11C24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39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33F4E-3121-664B-ADC3-06DA9DE7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1014CB-366C-334B-9F23-16B2D9922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A9DC8C-43C4-E84A-9D98-334091C8E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8CA165-6F36-1D4E-BF2D-4FE3A96E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303945-78CC-9B40-BA4B-43ECE81D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DD889B-F206-BB48-8D9E-9A6C030C2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585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091305-170B-4C44-BE59-CF54ADB70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789E70-6F65-EB4B-B427-D320DBF70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3AB1C3-DC64-B146-85B7-F301E089E0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9CDD4-7E16-7047-830C-DD1AB18545EE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E8DC85-9245-5645-84AD-DBB58C8D8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995476-01A0-3244-AE3B-930A86D41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58049-E1B4-5D42-ADBC-FE012DB160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10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787799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endParaRPr lang="en-US" altLang="ko-KR" sz="4000" b="1" dirty="0"/>
          </a:p>
          <a:p>
            <a:pPr algn="ctr"/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20392" y="5259641"/>
            <a:ext cx="115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6</a:t>
            </a:r>
          </a:p>
        </p:txBody>
      </p:sp>
    </p:spTree>
    <p:extLst>
      <p:ext uri="{BB962C8B-B14F-4D97-AF65-F5344CB8AC3E}">
        <p14:creationId xmlns:p14="http://schemas.microsoft.com/office/powerpoint/2010/main" val="4007433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208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감정 분석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27C0A-979B-B042-B7D7-A13EA9878D08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26382926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634430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단위를 </a:t>
            </a:r>
            <a:r>
              <a:rPr kumimoji="1" lang="en-US" altLang="ko-KR" dirty="0"/>
              <a:t>Embedding</a:t>
            </a:r>
            <a:r>
              <a:rPr kumimoji="1" lang="ko-KR" altLang="en-US" dirty="0"/>
              <a:t>하기 위한 기법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내의 관계를 파악하기 위해 </a:t>
            </a:r>
            <a:r>
              <a:rPr kumimoji="1" lang="en-US" altLang="ko-KR" dirty="0"/>
              <a:t>Self Attention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Auto profiling</a:t>
            </a:r>
            <a:r>
              <a:rPr kumimoji="1" lang="en-US" altLang="ko-KR" dirty="0"/>
              <a:t>, Sentiment Analysis, NLI Task</a:t>
            </a:r>
            <a:r>
              <a:rPr kumimoji="1" lang="ko-KR" altLang="en-US" dirty="0"/>
              <a:t>에 적용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BAFD9-2709-694D-80C5-0E8B200F12FD}"/>
              </a:ext>
            </a:extLst>
          </p:cNvPr>
          <p:cNvSpPr txBox="1"/>
          <p:nvPr/>
        </p:nvSpPr>
        <p:spPr>
          <a:xfrm>
            <a:off x="377769" y="3730750"/>
            <a:ext cx="3429144" cy="783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rgbClr val="C00000"/>
                </a:solidFill>
              </a:rPr>
              <a:t>Text Classification Task</a:t>
            </a:r>
            <a:r>
              <a:rPr kumimoji="1" lang="ko-KR" altLang="en-US" sz="1600" dirty="0">
                <a:solidFill>
                  <a:srgbClr val="C00000"/>
                </a:solidFill>
              </a:rPr>
              <a:t>중 하나</a:t>
            </a:r>
            <a:r>
              <a:rPr kumimoji="1" lang="en-US" altLang="ko-KR" sz="1600" dirty="0">
                <a:solidFill>
                  <a:srgbClr val="C00000"/>
                </a:solidFill>
              </a:rPr>
              <a:t>,</a:t>
            </a:r>
            <a:br>
              <a:rPr kumimoji="1" lang="en-US" altLang="ko-KR" sz="1600" dirty="0">
                <a:solidFill>
                  <a:srgbClr val="C00000"/>
                </a:solidFill>
              </a:rPr>
            </a:br>
            <a:r>
              <a:rPr kumimoji="1" lang="ko-KR" altLang="en-US" sz="1600" dirty="0">
                <a:solidFill>
                  <a:srgbClr val="C00000"/>
                </a:solidFill>
              </a:rPr>
              <a:t>주어진 글 작성자의 정보를 예측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32C4711-DA87-3746-A03B-4353DAD39FBE}"/>
              </a:ext>
            </a:extLst>
          </p:cNvPr>
          <p:cNvCxnSpPr/>
          <p:nvPr/>
        </p:nvCxnSpPr>
        <p:spPr>
          <a:xfrm>
            <a:off x="1401418" y="3127251"/>
            <a:ext cx="0" cy="5565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880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634430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단위를 </a:t>
            </a:r>
            <a:r>
              <a:rPr kumimoji="1" lang="en-US" altLang="ko-KR" dirty="0"/>
              <a:t>Embedding</a:t>
            </a:r>
            <a:r>
              <a:rPr kumimoji="1" lang="ko-KR" altLang="en-US" dirty="0"/>
              <a:t>하기 위한 기법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내의 관계를 파악하기 위해 </a:t>
            </a:r>
            <a:r>
              <a:rPr kumimoji="1" lang="en-US" altLang="ko-KR" dirty="0"/>
              <a:t>Self Attention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rgbClr val="C00000"/>
                </a:solidFill>
              </a:rPr>
              <a:t>Auto profiling</a:t>
            </a:r>
            <a:r>
              <a:rPr kumimoji="1" lang="en-US" altLang="ko-KR" dirty="0"/>
              <a:t>, Sentiment Analysis, NLI Task</a:t>
            </a:r>
            <a:r>
              <a:rPr kumimoji="1" lang="ko-KR" altLang="en-US" dirty="0"/>
              <a:t>에 적용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BAFD9-2709-694D-80C5-0E8B200F12FD}"/>
              </a:ext>
            </a:extLst>
          </p:cNvPr>
          <p:cNvSpPr txBox="1"/>
          <p:nvPr/>
        </p:nvSpPr>
        <p:spPr>
          <a:xfrm>
            <a:off x="377769" y="3730750"/>
            <a:ext cx="3835152" cy="1522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rgbClr val="C00000"/>
                </a:solidFill>
              </a:rPr>
              <a:t>Text Classification Task</a:t>
            </a:r>
            <a:r>
              <a:rPr kumimoji="1" lang="ko-KR" altLang="en-US" sz="1600" dirty="0">
                <a:solidFill>
                  <a:srgbClr val="C00000"/>
                </a:solidFill>
              </a:rPr>
              <a:t>중 하나</a:t>
            </a:r>
            <a:r>
              <a:rPr kumimoji="1" lang="en-US" altLang="ko-KR" sz="1600" dirty="0">
                <a:solidFill>
                  <a:srgbClr val="C00000"/>
                </a:solidFill>
              </a:rPr>
              <a:t>,</a:t>
            </a:r>
            <a:br>
              <a:rPr kumimoji="1" lang="en-US" altLang="ko-KR" sz="1600" dirty="0">
                <a:solidFill>
                  <a:srgbClr val="C00000"/>
                </a:solidFill>
              </a:rPr>
            </a:br>
            <a:r>
              <a:rPr kumimoji="1" lang="ko-KR" altLang="en-US" sz="1600" dirty="0">
                <a:solidFill>
                  <a:srgbClr val="C00000"/>
                </a:solidFill>
              </a:rPr>
              <a:t>주어진 글 작성자의 정보를 예측</a:t>
            </a:r>
            <a:endParaRPr kumimoji="1" lang="en-US" altLang="ko-KR" sz="1600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solidFill>
                  <a:srgbClr val="C00000"/>
                </a:solidFill>
              </a:rPr>
              <a:t>해당 논문에서는 </a:t>
            </a:r>
            <a:r>
              <a:rPr kumimoji="1" lang="en-US" altLang="ko-KR" sz="1600" dirty="0">
                <a:solidFill>
                  <a:srgbClr val="C00000"/>
                </a:solidFill>
              </a:rPr>
              <a:t>Twitter dataset</a:t>
            </a:r>
            <a:r>
              <a:rPr kumimoji="1" lang="ko-KR" altLang="en-US" sz="1600" dirty="0" err="1">
                <a:solidFill>
                  <a:srgbClr val="C00000"/>
                </a:solidFill>
              </a:rPr>
              <a:t>으로</a:t>
            </a:r>
            <a:br>
              <a:rPr kumimoji="1" lang="en-US" altLang="ko-KR" sz="1600" dirty="0">
                <a:solidFill>
                  <a:srgbClr val="C00000"/>
                </a:solidFill>
              </a:rPr>
            </a:br>
            <a:r>
              <a:rPr kumimoji="1" lang="ko-KR" altLang="en-US" sz="1600" dirty="0">
                <a:solidFill>
                  <a:srgbClr val="C00000"/>
                </a:solidFill>
              </a:rPr>
              <a:t>작성자의 나이를 예측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32C4711-DA87-3746-A03B-4353DAD39FBE}"/>
              </a:ext>
            </a:extLst>
          </p:cNvPr>
          <p:cNvCxnSpPr/>
          <p:nvPr/>
        </p:nvCxnSpPr>
        <p:spPr>
          <a:xfrm>
            <a:off x="1401418" y="3127251"/>
            <a:ext cx="0" cy="5565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4438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</p:spTree>
    <p:extLst>
      <p:ext uri="{BB962C8B-B14F-4D97-AF65-F5344CB8AC3E}">
        <p14:creationId xmlns:p14="http://schemas.microsoft.com/office/powerpoint/2010/main" val="7530592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17660-7DC6-3C41-AB68-960551FC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D21086A-D0B5-4744-9458-D9D5DDFA0D33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0CD1DDE-0DC7-EA49-A177-F089487D6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819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17660-7DC6-3C41-AB68-960551FC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D21086A-D0B5-4744-9458-D9D5DDFA0D33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0CD1DDE-0DC7-EA49-A177-F089487D6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4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9970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17660-7DC6-3C41-AB68-960551FC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D21086A-D0B5-4744-9458-D9D5DDFA0D33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0CD1DDE-0DC7-EA49-A177-F089487D6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4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/>
              <p:nvPr/>
            </p:nvSpPr>
            <p:spPr>
              <a:xfrm>
                <a:off x="229585" y="2655344"/>
                <a:ext cx="2286332" cy="1112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⃖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655344"/>
                <a:ext cx="2286332" cy="1112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0730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17660-7DC6-3C41-AB68-960551FC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D21086A-D0B5-4744-9458-D9D5DDFA0D33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0CD1DDE-0DC7-EA49-A177-F089487D6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4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/>
              <p:nvPr/>
            </p:nvSpPr>
            <p:spPr>
              <a:xfrm>
                <a:off x="229585" y="2655344"/>
                <a:ext cx="2286332" cy="1528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⃖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655344"/>
                <a:ext cx="2286332" cy="15284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412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D17660-7DC6-3C41-AB68-960551FC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D21086A-D0B5-4744-9458-D9D5DDFA0D33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0CD1DDE-0DC7-EA49-A177-F089487D6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4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/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⃖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1556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2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/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⃖"/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ko-K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kumimoji="1" lang="en-US" altLang="ko-K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ko-K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CF5133C-F2BE-EE4B-96CD-F4AEBD89410C}"/>
              </a:ext>
            </a:extLst>
          </p:cNvPr>
          <p:cNvSpPr txBox="1"/>
          <p:nvPr/>
        </p:nvSpPr>
        <p:spPr>
          <a:xfrm>
            <a:off x="1782501" y="4599338"/>
            <a:ext cx="161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Self Attention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FC783A-0016-E442-98A0-D361A28BB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5E6E78E-81BB-3748-A893-8DD2B76DC375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7FDFA30-2912-804B-925E-0A5D916F67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5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/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6FEBF2-953C-1F49-91B5-7EAB8E1DB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020927"/>
                <a:ext cx="2168222" cy="646331"/>
              </a:xfrm>
              <a:prstGeom prst="rect">
                <a:avLst/>
              </a:prstGeom>
              <a:blipFill>
                <a:blip r:embed="rId2"/>
                <a:stretch>
                  <a:fillRect l="-581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/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⃗"/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𝐿𝑆𝑇𝑀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⃖"/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ko-K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kumimoji="1"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kumimoji="1" lang="en-US" altLang="ko-K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04913-8FF7-4E4D-8401-46B054E0F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2655344"/>
                <a:ext cx="3463962" cy="19439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5133C-F2BE-EE4B-96CD-F4AEBD89410C}"/>
                  </a:ext>
                </a:extLst>
              </p:cNvPr>
              <p:cNvSpPr txBox="1"/>
              <p:nvPr/>
            </p:nvSpPr>
            <p:spPr>
              <a:xfrm>
                <a:off x="229585" y="4831697"/>
                <a:ext cx="19659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5133C-F2BE-EE4B-96CD-F4AEBD894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4831697"/>
                <a:ext cx="1965987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0CFC783A-0016-E442-98A0-D361A28BB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695" y="3213704"/>
            <a:ext cx="4326835" cy="2803612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5E6E78E-81BB-3748-A893-8DD2B76DC375}"/>
              </a:ext>
            </a:extLst>
          </p:cNvPr>
          <p:cNvCxnSpPr>
            <a:cxnSpLocks/>
          </p:cNvCxnSpPr>
          <p:nvPr/>
        </p:nvCxnSpPr>
        <p:spPr>
          <a:xfrm flipH="1" flipV="1">
            <a:off x="8586132" y="2864840"/>
            <a:ext cx="192503" cy="47817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D7FDFA30-2912-804B-925E-0A5D916F67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083"/>
          <a:stretch/>
        </p:blipFill>
        <p:spPr>
          <a:xfrm>
            <a:off x="7985203" y="2525603"/>
            <a:ext cx="1173142" cy="2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7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감정 분석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Input: </a:t>
            </a:r>
            <a:r>
              <a:rPr kumimoji="1" lang="ko-KR" altLang="en-US" dirty="0"/>
              <a:t>이 영화는 감독이 진짜 잘 만든 영화인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BCB7E-B385-3143-98D2-F3BE6AFA81FA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29859049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1384485" y="3136612"/>
            <a:ext cx="9423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Another methods to enrich NMT performance </a:t>
            </a:r>
          </a:p>
        </p:txBody>
      </p:sp>
    </p:spTree>
    <p:extLst>
      <p:ext uri="{BB962C8B-B14F-4D97-AF65-F5344CB8AC3E}">
        <p14:creationId xmlns:p14="http://schemas.microsoft.com/office/powerpoint/2010/main" val="21404097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</p:spTree>
    <p:extLst>
      <p:ext uri="{BB962C8B-B14F-4D97-AF65-F5344CB8AC3E}">
        <p14:creationId xmlns:p14="http://schemas.microsoft.com/office/powerpoint/2010/main" val="8571384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562582"/>
            <a:ext cx="2394245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  <a:endParaRPr kumimoji="1" lang="ko-KR" alt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208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56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</p:txBody>
      </p:sp>
    </p:spTree>
    <p:extLst>
      <p:ext uri="{BB962C8B-B14F-4D97-AF65-F5344CB8AC3E}">
        <p14:creationId xmlns:p14="http://schemas.microsoft.com/office/powerpoint/2010/main" val="41790351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      ?     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1386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642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CA23A7-722E-D042-A866-0B9BDBC6AFBE}"/>
              </a:ext>
            </a:extLst>
          </p:cNvPr>
          <p:cNvSpPr txBox="1"/>
          <p:nvPr/>
        </p:nvSpPr>
        <p:spPr>
          <a:xfrm rot="20768688">
            <a:off x="6488722" y="575924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Ideal case!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4735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</a:t>
            </a:r>
            <a:r>
              <a:rPr kumimoji="1" lang="en-US" altLang="ko-KR" dirty="0">
                <a:solidFill>
                  <a:srgbClr val="C00000"/>
                </a:solidFill>
              </a:rPr>
              <a:t>W, X, K, 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1474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</a:t>
            </a:r>
            <a:r>
              <a:rPr kumimoji="1" lang="en-US" altLang="ko-KR" dirty="0">
                <a:solidFill>
                  <a:srgbClr val="C00000"/>
                </a:solidFill>
              </a:rPr>
              <a:t>L, M, O, Q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1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5724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감정 분석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Input: </a:t>
            </a:r>
            <a:r>
              <a:rPr kumimoji="1" lang="ko-KR" altLang="en-US" dirty="0"/>
              <a:t>이 영화는 감독이 진짜 잘 만든 영화인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Output: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064BE-E8A6-1246-8AC5-B5B15C76D16B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138901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</a:t>
            </a:r>
            <a:r>
              <a:rPr kumimoji="1" lang="en-US" altLang="ko-KR" dirty="0">
                <a:solidFill>
                  <a:srgbClr val="C00000"/>
                </a:solidFill>
              </a:rPr>
              <a:t>Q, Q, Q, Q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5097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74969-53AA-8047-A93F-00C02E2DAE3A}"/>
              </a:ext>
            </a:extLst>
          </p:cNvPr>
          <p:cNvSpPr txBox="1"/>
          <p:nvPr/>
        </p:nvSpPr>
        <p:spPr>
          <a:xfrm>
            <a:off x="4881404" y="5074125"/>
            <a:ext cx="242919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Prediction</a:t>
            </a:r>
            <a:r>
              <a:rPr kumimoji="1" lang="en-US" altLang="ko-KR" dirty="0">
                <a:solidFill>
                  <a:schemeClr val="accent2"/>
                </a:solidFill>
              </a:rPr>
              <a:t>: W, X, Y, Z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Label</a:t>
            </a:r>
            <a:r>
              <a:rPr kumimoji="1" lang="en-US" altLang="ko-KR" dirty="0">
                <a:solidFill>
                  <a:schemeClr val="accent2"/>
                </a:solidFill>
              </a:rPr>
              <a:t>: </a:t>
            </a:r>
            <a:r>
              <a:rPr kumimoji="1" lang="en-US" altLang="ko-KR" dirty="0">
                <a:solidFill>
                  <a:srgbClr val="C00000"/>
                </a:solidFill>
              </a:rPr>
              <a:t>Q, Q, Q, Q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016A4-F478-4F48-947C-BC41115DB388}"/>
              </a:ext>
            </a:extLst>
          </p:cNvPr>
          <p:cNvSpPr txBox="1"/>
          <p:nvPr/>
        </p:nvSpPr>
        <p:spPr>
          <a:xfrm>
            <a:off x="7977732" y="5324354"/>
            <a:ext cx="265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C00000"/>
                </a:solidFill>
              </a:rPr>
              <a:t>It is hard to converge!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081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5AAB4-963B-E64C-8AE4-89395E2AE285}"/>
              </a:ext>
            </a:extLst>
          </p:cNvPr>
          <p:cNvSpPr txBox="1"/>
          <p:nvPr/>
        </p:nvSpPr>
        <p:spPr>
          <a:xfrm>
            <a:off x="372036" y="1646799"/>
            <a:ext cx="7066102" cy="414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/>
              <a:t>일정 확률로 이전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output </a:t>
            </a:r>
            <a:r>
              <a:rPr kumimoji="1" lang="ko-KR" altLang="en-US" sz="1600" dirty="0"/>
              <a:t>대신 실제 해당 </a:t>
            </a:r>
            <a:r>
              <a:rPr kumimoji="1" lang="en-US" altLang="ko-KR" sz="1600" dirty="0"/>
              <a:t>step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label</a:t>
            </a:r>
            <a:r>
              <a:rPr kumimoji="1" lang="ko-KR" altLang="en-US" sz="1600" dirty="0"/>
              <a:t>값을 넣어준다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85332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85335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025D73-E511-8848-BEBD-352BA7A9CB93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421588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C1FB1D-F3BA-614F-ACE6-00C8597A5112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718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7792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23748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24543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07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5724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>
                <a:solidFill>
                  <a:schemeClr val="accent2"/>
                </a:solidFill>
              </a:rPr>
              <a:t>감정 분석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Input: </a:t>
            </a:r>
            <a:r>
              <a:rPr kumimoji="1" lang="ko-KR" altLang="en-US" dirty="0"/>
              <a:t>이 영화는 감독이 진짜 잘 만든 영화인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Output: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8764C-74C5-3241-84D8-103FB8EBDEEA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4166072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502982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49348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32856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43DA8-9FE5-B84B-8120-7DF128AD5F96}"/>
              </a:ext>
            </a:extLst>
          </p:cNvPr>
          <p:cNvSpPr txBox="1"/>
          <p:nvPr/>
        </p:nvSpPr>
        <p:spPr>
          <a:xfrm>
            <a:off x="8810010" y="2428941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956361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43DA8-9FE5-B84B-8120-7DF128AD5F96}"/>
              </a:ext>
            </a:extLst>
          </p:cNvPr>
          <p:cNvSpPr txBox="1"/>
          <p:nvPr/>
        </p:nvSpPr>
        <p:spPr>
          <a:xfrm>
            <a:off x="8810010" y="2428941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C5A63-ECBD-854F-885D-DD8F0633F5B6}"/>
              </a:ext>
            </a:extLst>
          </p:cNvPr>
          <p:cNvSpPr txBox="1"/>
          <p:nvPr/>
        </p:nvSpPr>
        <p:spPr>
          <a:xfrm>
            <a:off x="9967155" y="4132384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761013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43DA8-9FE5-B84B-8120-7DF128AD5F96}"/>
              </a:ext>
            </a:extLst>
          </p:cNvPr>
          <p:cNvSpPr txBox="1"/>
          <p:nvPr/>
        </p:nvSpPr>
        <p:spPr>
          <a:xfrm>
            <a:off x="8810010" y="2428941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C5A63-ECBD-854F-885D-DD8F0633F5B6}"/>
              </a:ext>
            </a:extLst>
          </p:cNvPr>
          <p:cNvSpPr txBox="1"/>
          <p:nvPr/>
        </p:nvSpPr>
        <p:spPr>
          <a:xfrm>
            <a:off x="9967155" y="4132384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M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0475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43DA8-9FE5-B84B-8120-7DF128AD5F96}"/>
              </a:ext>
            </a:extLst>
          </p:cNvPr>
          <p:cNvSpPr txBox="1"/>
          <p:nvPr/>
        </p:nvSpPr>
        <p:spPr>
          <a:xfrm>
            <a:off x="8810010" y="2428941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C5A63-ECBD-854F-885D-DD8F0633F5B6}"/>
              </a:ext>
            </a:extLst>
          </p:cNvPr>
          <p:cNvSpPr txBox="1"/>
          <p:nvPr/>
        </p:nvSpPr>
        <p:spPr>
          <a:xfrm>
            <a:off x="9992251" y="413238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Z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691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210570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Teacher Forcing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486C7-89C7-AD4A-A893-7CAC1327B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CFAE-6A5C-A748-88A9-750B97C36C84}"/>
              </a:ext>
            </a:extLst>
          </p:cNvPr>
          <p:cNvSpPr/>
          <p:nvPr/>
        </p:nvSpPr>
        <p:spPr>
          <a:xfrm>
            <a:off x="5380892" y="2409268"/>
            <a:ext cx="5190855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1AD73-D942-5243-89A3-78ED29D22833}"/>
              </a:ext>
            </a:extLst>
          </p:cNvPr>
          <p:cNvSpPr txBox="1"/>
          <p:nvPr/>
        </p:nvSpPr>
        <p:spPr>
          <a:xfrm>
            <a:off x="5354516" y="245740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A6544F-9DEA-2345-BC49-8BB613245F3C}"/>
              </a:ext>
            </a:extLst>
          </p:cNvPr>
          <p:cNvSpPr/>
          <p:nvPr/>
        </p:nvSpPr>
        <p:spPr>
          <a:xfrm>
            <a:off x="6462346" y="4132385"/>
            <a:ext cx="3859823" cy="316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10EFD-D631-7542-AA23-099F4E01BB19}"/>
              </a:ext>
            </a:extLst>
          </p:cNvPr>
          <p:cNvSpPr txBox="1"/>
          <p:nvPr/>
        </p:nvSpPr>
        <p:spPr>
          <a:xfrm>
            <a:off x="6498499" y="4123377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W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10723-3686-EC48-84A7-5419BDE28A09}"/>
              </a:ext>
            </a:extLst>
          </p:cNvPr>
          <p:cNvSpPr txBox="1"/>
          <p:nvPr/>
        </p:nvSpPr>
        <p:spPr>
          <a:xfrm>
            <a:off x="7961843" y="5141013"/>
            <a:ext cx="1703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chemeClr val="accent2"/>
                </a:solidFill>
              </a:rPr>
              <a:t>Label: W, K, X, Z</a:t>
            </a:r>
            <a:endParaRPr kumimoji="1"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DF8B1F-8DDA-124A-8710-9E92A71730E8}"/>
              </a:ext>
            </a:extLst>
          </p:cNvPr>
          <p:cNvSpPr txBox="1"/>
          <p:nvPr/>
        </p:nvSpPr>
        <p:spPr>
          <a:xfrm>
            <a:off x="6527353" y="244861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Z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83111-B070-224A-BB39-EE0C94FC5F21}"/>
              </a:ext>
            </a:extLst>
          </p:cNvPr>
          <p:cNvSpPr txBox="1"/>
          <p:nvPr/>
        </p:nvSpPr>
        <p:spPr>
          <a:xfrm>
            <a:off x="7687409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K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D37BD-B5EF-0A4E-BBAD-5DE669949ADC}"/>
              </a:ext>
            </a:extLst>
          </p:cNvPr>
          <p:cNvSpPr txBox="1"/>
          <p:nvPr/>
        </p:nvSpPr>
        <p:spPr>
          <a:xfrm>
            <a:off x="7687409" y="24574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Y</a:t>
            </a:r>
            <a:endParaRPr kumimoji="1"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1530AD-1286-944A-ACEE-432FEBC0CC46}"/>
              </a:ext>
            </a:extLst>
          </p:cNvPr>
          <p:cNvSpPr txBox="1"/>
          <p:nvPr/>
        </p:nvSpPr>
        <p:spPr>
          <a:xfrm>
            <a:off x="8839830" y="413238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43DA8-9FE5-B84B-8120-7DF128AD5F96}"/>
              </a:ext>
            </a:extLst>
          </p:cNvPr>
          <p:cNvSpPr txBox="1"/>
          <p:nvPr/>
        </p:nvSpPr>
        <p:spPr>
          <a:xfrm>
            <a:off x="8810010" y="2428941"/>
            <a:ext cx="325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M</a:t>
            </a:r>
            <a:endParaRPr kumimoji="1"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C5A63-ECBD-854F-885D-DD8F0633F5B6}"/>
              </a:ext>
            </a:extLst>
          </p:cNvPr>
          <p:cNvSpPr txBox="1"/>
          <p:nvPr/>
        </p:nvSpPr>
        <p:spPr>
          <a:xfrm>
            <a:off x="9992251" y="413238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2"/>
                </a:solidFill>
              </a:rPr>
              <a:t>Z</a:t>
            </a:r>
            <a:endParaRPr kumimoji="1"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6EC76-AAD2-4D41-891A-E8F17C8D0365}"/>
              </a:ext>
            </a:extLst>
          </p:cNvPr>
          <p:cNvSpPr txBox="1"/>
          <p:nvPr/>
        </p:nvSpPr>
        <p:spPr>
          <a:xfrm>
            <a:off x="9788669" y="2428941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&lt;EOS&gt;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766942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3009F-36C2-4A41-A033-D036C46C052F}"/>
              </a:ext>
            </a:extLst>
          </p:cNvPr>
          <p:cNvSpPr txBox="1"/>
          <p:nvPr/>
        </p:nvSpPr>
        <p:spPr>
          <a:xfrm>
            <a:off x="527538" y="1735271"/>
            <a:ext cx="4517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기존의 </a:t>
            </a:r>
            <a:r>
              <a:rPr kumimoji="1" lang="en-US" altLang="ko-KR" sz="1600" dirty="0"/>
              <a:t>greedy</a:t>
            </a:r>
            <a:r>
              <a:rPr kumimoji="1" lang="ko-KR" altLang="en-US" sz="1600" dirty="0"/>
              <a:t>한 방법의 </a:t>
            </a:r>
            <a:r>
              <a:rPr kumimoji="1" lang="en-US" altLang="ko-KR" sz="1600" dirty="0"/>
              <a:t>decoding </a:t>
            </a:r>
            <a:r>
              <a:rPr kumimoji="1" lang="ko-KR" altLang="en-US" sz="1600" dirty="0"/>
              <a:t>방식의 대안</a:t>
            </a:r>
          </a:p>
        </p:txBody>
      </p:sp>
    </p:spTree>
    <p:extLst>
      <p:ext uri="{BB962C8B-B14F-4D97-AF65-F5344CB8AC3E}">
        <p14:creationId xmlns:p14="http://schemas.microsoft.com/office/powerpoint/2010/main" val="29640747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566"/>
          <a:stretch/>
        </p:blipFill>
        <p:spPr>
          <a:xfrm>
            <a:off x="3367453" y="677875"/>
            <a:ext cx="518748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8B22A-D126-954A-9EB4-FC4FFEDAB358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8B22A-D126-954A-9EB4-FC4FFEDAB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16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5724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>
                <a:solidFill>
                  <a:schemeClr val="accent2"/>
                </a:solidFill>
              </a:rPr>
              <a:t>감정 분석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Input: </a:t>
            </a:r>
            <a:r>
              <a:rPr kumimoji="1" lang="ko-KR" altLang="en-US" dirty="0"/>
              <a:t>이 영화는 감독이 </a:t>
            </a:r>
            <a:r>
              <a:rPr kumimoji="1" lang="ko-KR" altLang="en-US" dirty="0">
                <a:solidFill>
                  <a:schemeClr val="accent2"/>
                </a:solidFill>
              </a:rPr>
              <a:t>진짜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chemeClr val="accent2"/>
                </a:solidFill>
              </a:rPr>
              <a:t>잘 만든</a:t>
            </a:r>
            <a:r>
              <a:rPr kumimoji="1" lang="ko-KR" altLang="en-US" dirty="0"/>
              <a:t> 영화인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Output: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D6795-4309-6C4E-AA17-DA7EBD83DF59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3668342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675"/>
          <a:stretch/>
        </p:blipFill>
        <p:spPr>
          <a:xfrm>
            <a:off x="3367453" y="677875"/>
            <a:ext cx="1239716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4F2D80-7E07-B341-8CC5-3FE0A31AC57B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4F2D80-7E07-B341-8CC5-3FE0A31AC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3606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109"/>
          <a:stretch/>
        </p:blipFill>
        <p:spPr>
          <a:xfrm>
            <a:off x="3367452" y="677875"/>
            <a:ext cx="1855179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26B24A-388A-0C4F-9FCE-DB2D7C83F76B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26B24A-388A-0C4F-9FCE-DB2D7C83F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5498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55"/>
          <a:stretch/>
        </p:blipFill>
        <p:spPr>
          <a:xfrm>
            <a:off x="3367452" y="677875"/>
            <a:ext cx="2488225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5F8C1-FD60-4D43-9160-419166A0AD69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A5F8C1-FD60-4D43-9160-419166A0A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8831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95"/>
          <a:stretch/>
        </p:blipFill>
        <p:spPr>
          <a:xfrm>
            <a:off x="3367452" y="677875"/>
            <a:ext cx="3112479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DA3B0C-BB89-454F-899A-0F2BC3A69491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DA3B0C-BB89-454F-899A-0F2BC3A69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34038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/>
          <a:stretch/>
        </p:blipFill>
        <p:spPr>
          <a:xfrm>
            <a:off x="3367453" y="677875"/>
            <a:ext cx="3103686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FC7B8A-D12D-FC4A-A89F-C446E2C1B4D1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FC7B8A-D12D-FC4A-A89F-C446E2C1B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89618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23"/>
          <a:stretch/>
        </p:blipFill>
        <p:spPr>
          <a:xfrm>
            <a:off x="3367453" y="677875"/>
            <a:ext cx="3719148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B8DF1-285F-5442-8233-2DFC016BD13D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6B8DF1-285F-5442-8233-2DFC016BD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1706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A85C77-6F67-4746-960A-EB54F86D9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452" y="677875"/>
            <a:ext cx="4536833" cy="6042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21C606-7B85-9345-841C-65EE607057AD}"/>
              </a:ext>
            </a:extLst>
          </p:cNvPr>
          <p:cNvSpPr txBox="1"/>
          <p:nvPr/>
        </p:nvSpPr>
        <p:spPr>
          <a:xfrm>
            <a:off x="229585" y="234121"/>
            <a:ext cx="7748147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Another methods to enrich NMT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94DB3B-935B-C14D-870D-4B429DB4DB94}"/>
              </a:ext>
            </a:extLst>
          </p:cNvPr>
          <p:cNvSpPr txBox="1"/>
          <p:nvPr/>
        </p:nvSpPr>
        <p:spPr>
          <a:xfrm>
            <a:off x="229585" y="1157468"/>
            <a:ext cx="1762342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b="1" dirty="0">
                <a:solidFill>
                  <a:schemeClr val="accent2"/>
                </a:solidFill>
              </a:rPr>
              <a:t>Beam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E2961-7C23-254B-BCC6-E656EC32A68D}"/>
                  </a:ext>
                </a:extLst>
              </p:cNvPr>
              <p:cNvSpPr txBox="1"/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𝐵𝑒𝑎𝑚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14E2961-7C23-254B-BCC6-E656EC32A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3329901"/>
                <a:ext cx="1751826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51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30524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0C6117-597D-C743-A941-713A73600C40}"/>
              </a:ext>
            </a:extLst>
          </p:cNvPr>
          <p:cNvSpPr txBox="1"/>
          <p:nvPr/>
        </p:nvSpPr>
        <p:spPr>
          <a:xfrm>
            <a:off x="3398625" y="4523991"/>
            <a:ext cx="5724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>
                <a:solidFill>
                  <a:schemeClr val="accent2"/>
                </a:solidFill>
              </a:rPr>
              <a:t>감정 분석</a:t>
            </a:r>
            <a:r>
              <a:rPr kumimoji="1" lang="ko-KR" altLang="en-US" dirty="0"/>
              <a:t> </a:t>
            </a:r>
            <a:r>
              <a:rPr kumimoji="1" lang="en-US" altLang="ko-KR" dirty="0"/>
              <a:t>Task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Input: </a:t>
            </a:r>
            <a:r>
              <a:rPr kumimoji="1" lang="ko-KR" altLang="en-US" dirty="0"/>
              <a:t>이 영화는 감독이 </a:t>
            </a:r>
            <a:r>
              <a:rPr kumimoji="1" lang="ko-KR" altLang="en-US" dirty="0">
                <a:solidFill>
                  <a:srgbClr val="C00000"/>
                </a:solidFill>
              </a:rPr>
              <a:t>진짜 잘 만든</a:t>
            </a:r>
            <a:r>
              <a:rPr kumimoji="1" lang="ko-KR" altLang="en-US" dirty="0"/>
              <a:t> 영화인 것 같다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Output: </a:t>
            </a:r>
            <a:r>
              <a:rPr kumimoji="1" lang="ko-KR" altLang="en-US" dirty="0">
                <a:solidFill>
                  <a:srgbClr val="C00000"/>
                </a:solidFill>
              </a:rPr>
              <a:t>긍정</a:t>
            </a:r>
            <a:endParaRPr kumimoji="1" lang="en-US" altLang="ko-KR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F0F98-1ECE-B94D-988C-F0999FC69AE5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4430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563F0C-76C3-4C41-8F3A-3CA8C607D298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035975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4AFAF-B0F6-6E4B-B05B-477CDC7C7F77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996675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C92D19-706A-5846-8A8F-4382B4F3FBFD}"/>
              </a:ext>
            </a:extLst>
          </p:cNvPr>
          <p:cNvCxnSpPr/>
          <p:nvPr/>
        </p:nvCxnSpPr>
        <p:spPr>
          <a:xfrm>
            <a:off x="4176889" y="4944533"/>
            <a:ext cx="24045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39C7C5-4BBD-F042-8269-E7C32268511F}"/>
              </a:ext>
            </a:extLst>
          </p:cNvPr>
          <p:cNvSpPr txBox="1"/>
          <p:nvPr/>
        </p:nvSpPr>
        <p:spPr>
          <a:xfrm>
            <a:off x="6660444" y="477004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</a:t>
            </a:r>
            <a:r>
              <a:rPr kumimoji="1" lang="en-US" altLang="ko-KR" dirty="0"/>
              <a:t>? 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B21065-A0B8-194A-81A8-BC6850DCDC89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2979106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C92D19-706A-5846-8A8F-4382B4F3FBFD}"/>
              </a:ext>
            </a:extLst>
          </p:cNvPr>
          <p:cNvCxnSpPr/>
          <p:nvPr/>
        </p:nvCxnSpPr>
        <p:spPr>
          <a:xfrm>
            <a:off x="4176889" y="4944533"/>
            <a:ext cx="24045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39C7C5-4BBD-F042-8269-E7C32268511F}"/>
              </a:ext>
            </a:extLst>
          </p:cNvPr>
          <p:cNvSpPr txBox="1"/>
          <p:nvPr/>
        </p:nvSpPr>
        <p:spPr>
          <a:xfrm>
            <a:off x="6660444" y="477004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</a:t>
            </a:r>
            <a:r>
              <a:rPr kumimoji="1" lang="en-US" altLang="ko-KR" dirty="0"/>
              <a:t>? 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0E7870-761C-6947-9B2D-6806A3ADD7D7}"/>
              </a:ext>
            </a:extLst>
          </p:cNvPr>
          <p:cNvCxnSpPr>
            <a:cxnSpLocks/>
          </p:cNvCxnSpPr>
          <p:nvPr/>
        </p:nvCxnSpPr>
        <p:spPr>
          <a:xfrm flipV="1">
            <a:off x="5243581" y="3404331"/>
            <a:ext cx="716716" cy="36825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73653F-43A9-EE4E-8782-1A85B45D85B1}"/>
              </a:ext>
            </a:extLst>
          </p:cNvPr>
          <p:cNvSpPr txBox="1"/>
          <p:nvPr/>
        </p:nvSpPr>
        <p:spPr>
          <a:xfrm>
            <a:off x="5901175" y="318841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2"/>
                </a:solidFill>
              </a:rPr>
              <a:t>개</a:t>
            </a:r>
            <a:r>
              <a:rPr kumimoji="1" lang="en-US" altLang="ko-KR" sz="1400" dirty="0">
                <a:solidFill>
                  <a:schemeClr val="accent2"/>
                </a:solidFill>
              </a:rPr>
              <a:t>, </a:t>
            </a:r>
            <a:r>
              <a:rPr kumimoji="1" lang="ko-KR" altLang="en-US" sz="1400" dirty="0">
                <a:solidFill>
                  <a:schemeClr val="accent2"/>
                </a:solidFill>
              </a:rPr>
              <a:t>고양이 구분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B564E-70CD-C244-A0EB-3F4DAAFF2F24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86380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922633" y="3136612"/>
            <a:ext cx="23467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Attention?!</a:t>
            </a:r>
          </a:p>
        </p:txBody>
      </p:sp>
    </p:spTree>
    <p:extLst>
      <p:ext uri="{BB962C8B-B14F-4D97-AF65-F5344CB8AC3E}">
        <p14:creationId xmlns:p14="http://schemas.microsoft.com/office/powerpoint/2010/main" val="415234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C92D19-706A-5846-8A8F-4382B4F3FBFD}"/>
              </a:ext>
            </a:extLst>
          </p:cNvPr>
          <p:cNvCxnSpPr/>
          <p:nvPr/>
        </p:nvCxnSpPr>
        <p:spPr>
          <a:xfrm>
            <a:off x="4176889" y="4944533"/>
            <a:ext cx="24045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39C7C5-4BBD-F042-8269-E7C32268511F}"/>
              </a:ext>
            </a:extLst>
          </p:cNvPr>
          <p:cNvSpPr txBox="1"/>
          <p:nvPr/>
        </p:nvSpPr>
        <p:spPr>
          <a:xfrm>
            <a:off x="6660444" y="477004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</a:t>
            </a:r>
            <a:r>
              <a:rPr kumimoji="1" lang="en-US" altLang="ko-KR" dirty="0"/>
              <a:t>? 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FED8457-3D25-F249-9E31-2C3F77000183}"/>
              </a:ext>
            </a:extLst>
          </p:cNvPr>
          <p:cNvCxnSpPr>
            <a:cxnSpLocks/>
          </p:cNvCxnSpPr>
          <p:nvPr/>
        </p:nvCxnSpPr>
        <p:spPr>
          <a:xfrm flipV="1">
            <a:off x="6858001" y="3423513"/>
            <a:ext cx="692365" cy="36733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EDE439-B8F2-3748-B3AF-9F9A7DD6C0E0}"/>
              </a:ext>
            </a:extLst>
          </p:cNvPr>
          <p:cNvSpPr txBox="1"/>
          <p:nvPr/>
        </p:nvSpPr>
        <p:spPr>
          <a:xfrm>
            <a:off x="7550366" y="323684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2"/>
                </a:solidFill>
              </a:rPr>
              <a:t>각 </a:t>
            </a:r>
            <a:r>
              <a:rPr kumimoji="1" lang="ko-KR" altLang="en-US" sz="1400" dirty="0" err="1">
                <a:solidFill>
                  <a:schemeClr val="accent2"/>
                </a:solidFill>
              </a:rPr>
              <a:t>픽셀값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0E7870-761C-6947-9B2D-6806A3ADD7D7}"/>
              </a:ext>
            </a:extLst>
          </p:cNvPr>
          <p:cNvCxnSpPr>
            <a:cxnSpLocks/>
          </p:cNvCxnSpPr>
          <p:nvPr/>
        </p:nvCxnSpPr>
        <p:spPr>
          <a:xfrm flipV="1">
            <a:off x="5243581" y="3404331"/>
            <a:ext cx="716716" cy="36825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73653F-43A9-EE4E-8782-1A85B45D85B1}"/>
              </a:ext>
            </a:extLst>
          </p:cNvPr>
          <p:cNvSpPr txBox="1"/>
          <p:nvPr/>
        </p:nvSpPr>
        <p:spPr>
          <a:xfrm>
            <a:off x="5901175" y="3188411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chemeClr val="accent2"/>
                </a:solidFill>
              </a:rPr>
              <a:t>개</a:t>
            </a:r>
            <a:r>
              <a:rPr kumimoji="1" lang="en-US" altLang="ko-KR" sz="1400" dirty="0">
                <a:solidFill>
                  <a:schemeClr val="accent2"/>
                </a:solidFill>
              </a:rPr>
              <a:t>, </a:t>
            </a:r>
            <a:r>
              <a:rPr kumimoji="1" lang="ko-KR" altLang="en-US" sz="1400" dirty="0">
                <a:solidFill>
                  <a:schemeClr val="accent2"/>
                </a:solidFill>
              </a:rPr>
              <a:t>고양이 구분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795FBA-98B1-DF49-A4BC-9CF8C4AF7647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339831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C92D19-706A-5846-8A8F-4382B4F3FBFD}"/>
              </a:ext>
            </a:extLst>
          </p:cNvPr>
          <p:cNvCxnSpPr/>
          <p:nvPr/>
        </p:nvCxnSpPr>
        <p:spPr>
          <a:xfrm>
            <a:off x="4176889" y="4944533"/>
            <a:ext cx="24045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C43E8-5F4F-3548-861A-F4F20082272D}"/>
              </a:ext>
            </a:extLst>
          </p:cNvPr>
          <p:cNvSpPr/>
          <p:nvPr/>
        </p:nvSpPr>
        <p:spPr>
          <a:xfrm>
            <a:off x="2333798" y="4085454"/>
            <a:ext cx="571530" cy="5124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1BB58F-8AB3-924B-94BB-01C53175E40F}"/>
              </a:ext>
            </a:extLst>
          </p:cNvPr>
          <p:cNvSpPr/>
          <p:nvPr/>
        </p:nvSpPr>
        <p:spPr>
          <a:xfrm>
            <a:off x="1248578" y="4101666"/>
            <a:ext cx="571530" cy="5124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35AAB2-DFD4-B14E-BCE1-942650E73C73}"/>
              </a:ext>
            </a:extLst>
          </p:cNvPr>
          <p:cNvSpPr/>
          <p:nvPr/>
        </p:nvSpPr>
        <p:spPr>
          <a:xfrm>
            <a:off x="1660382" y="4770015"/>
            <a:ext cx="356486" cy="36936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178EEE-77A7-C44F-9D2F-B7E88353AE60}"/>
              </a:ext>
            </a:extLst>
          </p:cNvPr>
          <p:cNvSpPr/>
          <p:nvPr/>
        </p:nvSpPr>
        <p:spPr>
          <a:xfrm>
            <a:off x="2191445" y="4776433"/>
            <a:ext cx="415568" cy="36936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FE3EDB-2062-5146-B454-9A0F09C2DE10}"/>
              </a:ext>
            </a:extLst>
          </p:cNvPr>
          <p:cNvSpPr txBox="1"/>
          <p:nvPr/>
        </p:nvSpPr>
        <p:spPr>
          <a:xfrm>
            <a:off x="6660444" y="4770048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</a:t>
            </a:r>
            <a:r>
              <a:rPr kumimoji="1" lang="en-US" altLang="ko-KR" dirty="0"/>
              <a:t>? </a:t>
            </a:r>
            <a:r>
              <a:rPr kumimoji="1" lang="ko-KR" altLang="en-US" dirty="0"/>
              <a:t>고양이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0982B-91C2-5043-A159-F38EAF88C8A0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970524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6E032B-18ED-A247-8E27-4E3C5AAF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8" y="3423513"/>
            <a:ext cx="3039824" cy="3039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15F29-C483-1147-885E-54ED78C0DF09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1EB16-D578-5044-B31D-E90846DABE64}"/>
              </a:ext>
            </a:extLst>
          </p:cNvPr>
          <p:cNvSpPr txBox="1"/>
          <p:nvPr/>
        </p:nvSpPr>
        <p:spPr>
          <a:xfrm>
            <a:off x="3619645" y="6116583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Classification</a:t>
            </a:r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C92D19-706A-5846-8A8F-4382B4F3FBFD}"/>
              </a:ext>
            </a:extLst>
          </p:cNvPr>
          <p:cNvCxnSpPr/>
          <p:nvPr/>
        </p:nvCxnSpPr>
        <p:spPr>
          <a:xfrm>
            <a:off x="4176889" y="4944533"/>
            <a:ext cx="240453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D39C7C5-4BBD-F042-8269-E7C32268511F}"/>
              </a:ext>
            </a:extLst>
          </p:cNvPr>
          <p:cNvSpPr txBox="1"/>
          <p:nvPr/>
        </p:nvSpPr>
        <p:spPr>
          <a:xfrm>
            <a:off x="6660444" y="477004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chemeClr val="bg1">
                    <a:lumMod val="65000"/>
                  </a:schemeClr>
                </a:solidFill>
              </a:rPr>
              <a:t>개</a:t>
            </a:r>
            <a:r>
              <a:rPr kumimoji="1" lang="en-US" altLang="ko-KR" dirty="0">
                <a:solidFill>
                  <a:schemeClr val="bg1">
                    <a:lumMod val="65000"/>
                  </a:schemeClr>
                </a:solidFill>
              </a:rPr>
              <a:t>?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C00000"/>
                </a:solidFill>
              </a:rPr>
              <a:t>고양이</a:t>
            </a:r>
            <a:r>
              <a:rPr kumimoji="1" lang="en-US" altLang="ko-KR" dirty="0">
                <a:solidFill>
                  <a:srgbClr val="C00000"/>
                </a:solidFill>
              </a:rPr>
              <a:t>!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C43E8-5F4F-3548-861A-F4F20082272D}"/>
              </a:ext>
            </a:extLst>
          </p:cNvPr>
          <p:cNvSpPr/>
          <p:nvPr/>
        </p:nvSpPr>
        <p:spPr>
          <a:xfrm>
            <a:off x="2333798" y="4085454"/>
            <a:ext cx="571530" cy="5124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1BB58F-8AB3-924B-94BB-01C53175E40F}"/>
              </a:ext>
            </a:extLst>
          </p:cNvPr>
          <p:cNvSpPr/>
          <p:nvPr/>
        </p:nvSpPr>
        <p:spPr>
          <a:xfrm>
            <a:off x="1248578" y="4101666"/>
            <a:ext cx="571530" cy="512486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35AAB2-DFD4-B14E-BCE1-942650E73C73}"/>
              </a:ext>
            </a:extLst>
          </p:cNvPr>
          <p:cNvSpPr/>
          <p:nvPr/>
        </p:nvSpPr>
        <p:spPr>
          <a:xfrm>
            <a:off x="1660382" y="4770015"/>
            <a:ext cx="356486" cy="36936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178EEE-77A7-C44F-9D2F-B7E88353AE60}"/>
              </a:ext>
            </a:extLst>
          </p:cNvPr>
          <p:cNvSpPr/>
          <p:nvPr/>
        </p:nvSpPr>
        <p:spPr>
          <a:xfrm>
            <a:off x="2191445" y="4776433"/>
            <a:ext cx="415568" cy="36936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54247-B5E7-9F48-8E94-58BE7831CAB5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724779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</p:spTree>
    <p:extLst>
      <p:ext uri="{BB962C8B-B14F-4D97-AF65-F5344CB8AC3E}">
        <p14:creationId xmlns:p14="http://schemas.microsoft.com/office/powerpoint/2010/main" val="3072488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852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13D80-FFB5-8B46-99A0-D01AB98F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252" y="2409268"/>
            <a:ext cx="8951495" cy="20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49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13D80-FFB5-8B46-99A0-D01AB98F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342" y="2409268"/>
            <a:ext cx="8951495" cy="203946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BD0EC9E-091E-4847-A8F0-F5F9F6F0B685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84C543-FC0F-DE44-B4DA-75DA311EE752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193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A2840D0-9026-9942-B713-F7F6AE8F9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99"/>
          <a:stretch/>
        </p:blipFill>
        <p:spPr>
          <a:xfrm>
            <a:off x="1707342" y="2409268"/>
            <a:ext cx="3509097" cy="20394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0E526C-B495-BF4C-A39D-E47D96A38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0EBFC7-A21B-E04E-BB97-AB037A3D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08422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C809759-CF57-ED4E-A125-182753E2FB70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1BABAA-7B09-9D49-B8EB-4D24475C1304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936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CAD0ACD-B27A-7C4D-9A23-67651DBFB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E8937-5229-DD46-9BDD-008DEB400795}"/>
              </a:ext>
            </a:extLst>
          </p:cNvPr>
          <p:cNvSpPr txBox="1"/>
          <p:nvPr/>
        </p:nvSpPr>
        <p:spPr>
          <a:xfrm>
            <a:off x="87090" y="2797155"/>
            <a:ext cx="4838761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model is good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46AF45B-DFF9-7A4B-8969-628AE1A86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88358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211312-94CF-7F42-9E5C-75E6B6F1815C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C3FC033-FC4E-9547-9F08-9891A76ED2D0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67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F0EBFC7-A21B-E04E-BB97-AB037A3D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985744"/>
              </p:ext>
            </p:extLst>
          </p:nvPr>
        </p:nvGraphicFramePr>
        <p:xfrm>
          <a:off x="5287002" y="2693127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BAAA475-87E9-594F-B4F0-2C75AE933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B3F3B0-B443-CC41-99B2-FEA2A65EBA67}"/>
              </a:ext>
            </a:extLst>
          </p:cNvPr>
          <p:cNvSpPr txBox="1"/>
          <p:nvPr/>
        </p:nvSpPr>
        <p:spPr>
          <a:xfrm>
            <a:off x="87090" y="2797155"/>
            <a:ext cx="4838761" cy="1112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model is good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0D29A35-1E75-E849-9DF7-7C7F9760A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209083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700897E-936F-FA41-A654-E4CD9486E737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87C5F9-5C10-2049-98DE-45AE13F97324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528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963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Attention?!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34D1EB-9B54-0348-A8CF-99F8FE7894E0}"/>
              </a:ext>
            </a:extLst>
          </p:cNvPr>
          <p:cNvSpPr txBox="1"/>
          <p:nvPr/>
        </p:nvSpPr>
        <p:spPr>
          <a:xfrm>
            <a:off x="407231" y="1290917"/>
            <a:ext cx="9526882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Attention Mechanism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Attention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Various Attention Mechanism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Another methods to enrich NMT performance</a:t>
            </a:r>
          </a:p>
        </p:txBody>
      </p:sp>
    </p:spTree>
    <p:extLst>
      <p:ext uri="{BB962C8B-B14F-4D97-AF65-F5344CB8AC3E}">
        <p14:creationId xmlns:p14="http://schemas.microsoft.com/office/powerpoint/2010/main" val="3575899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E8937-5229-DD46-9BDD-008DEB400795}"/>
              </a:ext>
            </a:extLst>
          </p:cNvPr>
          <p:cNvSpPr txBox="1"/>
          <p:nvPr/>
        </p:nvSpPr>
        <p:spPr>
          <a:xfrm>
            <a:off x="140407" y="2427196"/>
            <a:ext cx="4738799" cy="267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which is made by Cho et al. at NYU University model is good for Machine Translation</a:t>
            </a:r>
          </a:p>
          <a:p>
            <a:pPr algn="ctr">
              <a:lnSpc>
                <a:spcPct val="150000"/>
              </a:lnSpc>
            </a:pPr>
            <a:endParaRPr kumimoji="1"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D06EB3-A30A-B744-93E4-01AE4AE34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A39910A-A8D9-3F4E-B394-6C9A64B6B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209083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AA51C63-07A9-EC44-BED5-FB66DE767841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971CC8B-1667-3946-996E-95A98E0F9FC3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332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26BF415-999A-0348-A178-2587DFD8F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55130"/>
              </p:ext>
            </p:extLst>
          </p:nvPr>
        </p:nvGraphicFramePr>
        <p:xfrm>
          <a:off x="5313126" y="2684418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6757FFC-2C9D-5A46-8E8F-9B7058572120}"/>
              </a:ext>
            </a:extLst>
          </p:cNvPr>
          <p:cNvSpPr txBox="1"/>
          <p:nvPr/>
        </p:nvSpPr>
        <p:spPr>
          <a:xfrm>
            <a:off x="140407" y="2427196"/>
            <a:ext cx="4738799" cy="267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which is made by Cho et al. at NYU University model is good for Machine Translation</a:t>
            </a:r>
          </a:p>
          <a:p>
            <a:pPr algn="ctr">
              <a:lnSpc>
                <a:spcPct val="150000"/>
              </a:lnSpc>
            </a:pPr>
            <a:endParaRPr kumimoji="1"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99CAF15-D619-4B4F-B84A-FEC017653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BA89FB7-C5E9-9E4D-BE28-83D8B2863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433536"/>
              </p:ext>
            </p:extLst>
          </p:nvPr>
        </p:nvGraphicFramePr>
        <p:xfrm>
          <a:off x="5299934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2D90A64-84B4-C048-9F65-42A2E7892F61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125E9A6-4EBA-7D48-9CE5-052F6FA28A95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834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E8937-5229-DD46-9BDD-008DEB400795}"/>
              </a:ext>
            </a:extLst>
          </p:cNvPr>
          <p:cNvSpPr txBox="1"/>
          <p:nvPr/>
        </p:nvSpPr>
        <p:spPr>
          <a:xfrm>
            <a:off x="140407" y="2130130"/>
            <a:ext cx="4738799" cy="3224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which is 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…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…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 model is good for Machine Translation</a:t>
            </a:r>
          </a:p>
          <a:p>
            <a:pPr algn="ctr">
              <a:lnSpc>
                <a:spcPct val="150000"/>
              </a:lnSpc>
            </a:pPr>
            <a:endParaRPr kumimoji="1"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2CD742-68F8-C44B-8E92-5D0EA2678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BF4B430-B0FD-2D42-8B19-5E2387CA9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0996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7237899-60E9-6641-B21E-469B2B748350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F1C3FCE-93FA-C349-A5D6-545101B13FFB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681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401433" y="501724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06D9BA-81CC-294F-93DB-DB0D78DFA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009254"/>
              </p:ext>
            </p:extLst>
          </p:nvPr>
        </p:nvGraphicFramePr>
        <p:xfrm>
          <a:off x="5269587" y="2693127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/>
                    </a:p>
                  </a:txBody>
                  <a:tcPr>
                    <a:lnL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44A48E8-F381-0843-B73A-AABE8F1204FA}"/>
              </a:ext>
            </a:extLst>
          </p:cNvPr>
          <p:cNvSpPr txBox="1"/>
          <p:nvPr/>
        </p:nvSpPr>
        <p:spPr>
          <a:xfrm>
            <a:off x="140407" y="2130130"/>
            <a:ext cx="4738799" cy="3224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b="1" dirty="0"/>
              <a:t>Input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The Sequence to Sequence which is 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…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…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b="1" dirty="0"/>
              <a:t> model is good for Machine Translation</a:t>
            </a:r>
          </a:p>
          <a:p>
            <a:pPr algn="ctr">
              <a:lnSpc>
                <a:spcPct val="150000"/>
              </a:lnSpc>
            </a:pPr>
            <a:endParaRPr kumimoji="1"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C284F6-F939-F24F-AD6F-DB7D74138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9A56CB-3CAF-3542-993E-5CBFFD4A9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89162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A753E5D-0507-0C40-BB80-DD3755742605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E78A4A6-AF75-1843-81F9-DF1B7E089360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554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210449" y="503569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DEAF01-7EAF-E843-B0A2-1E924F99D85C}"/>
              </a:ext>
            </a:extLst>
          </p:cNvPr>
          <p:cNvSpPr txBox="1"/>
          <p:nvPr/>
        </p:nvSpPr>
        <p:spPr>
          <a:xfrm>
            <a:off x="2460052" y="5835572"/>
            <a:ext cx="698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</a:rPr>
              <a:t>문장이 길어질수록 전체 정보를 하나의 벡터로 표현하기 </a:t>
            </a:r>
            <a:r>
              <a:rPr kumimoji="1" lang="ko-KR" altLang="en-US" b="1" dirty="0" err="1">
                <a:solidFill>
                  <a:srgbClr val="C00000"/>
                </a:solidFill>
              </a:rPr>
              <a:t>어려워짐</a:t>
            </a:r>
            <a:endParaRPr kumimoji="1"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FDC5F4-30F4-5643-9979-64A166192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99"/>
          <a:stretch/>
        </p:blipFill>
        <p:spPr>
          <a:xfrm>
            <a:off x="1707342" y="2409268"/>
            <a:ext cx="3509097" cy="2039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6C548D-686B-B04C-A514-AF7872DB2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AB8DA3A-B271-514A-9303-9E40946E0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35331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71F054-7BA0-E049-A6AD-AD2C31D633B9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A0A4293-B40F-DF40-9ED4-0366504A32EF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413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210449" y="503569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8B1D0B-474B-9845-AADA-81EA76050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99"/>
          <a:stretch/>
        </p:blipFill>
        <p:spPr>
          <a:xfrm>
            <a:off x="1707342" y="2409268"/>
            <a:ext cx="3509097" cy="20394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35F827-0371-BF43-927C-8F6804E50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E487C16-8DF2-F040-B467-D9215BC28E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35331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A9DC805-24C1-1C4F-B438-42346B72DC19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6468684-21AA-6C47-A807-7DD1C34C49ED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296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7F16BC1-254E-7040-ACC3-ACE75BCBE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99"/>
          <a:stretch/>
        </p:blipFill>
        <p:spPr>
          <a:xfrm>
            <a:off x="1707342" y="2409268"/>
            <a:ext cx="3509097" cy="2039464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711E580-BBE5-ED41-B23A-657F556F2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599931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210449" y="503569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DE2014-7485-C449-AC8E-B6F62FC59CA3}"/>
              </a:ext>
            </a:extLst>
          </p:cNvPr>
          <p:cNvSpPr/>
          <p:nvPr/>
        </p:nvSpPr>
        <p:spPr>
          <a:xfrm>
            <a:off x="4109670" y="3293436"/>
            <a:ext cx="661454" cy="323375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48865F-EE8F-9345-98AB-40943E242D23}"/>
              </a:ext>
            </a:extLst>
          </p:cNvPr>
          <p:cNvSpPr/>
          <p:nvPr/>
        </p:nvSpPr>
        <p:spPr>
          <a:xfrm>
            <a:off x="1809403" y="3285646"/>
            <a:ext cx="661454" cy="323375"/>
          </a:xfrm>
          <a:prstGeom prst="rect">
            <a:avLst/>
          </a:prstGeom>
          <a:solidFill>
            <a:srgbClr val="C0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51AF8B-8B2C-CA4E-B2A8-AF86AE246273}"/>
              </a:ext>
            </a:extLst>
          </p:cNvPr>
          <p:cNvSpPr/>
          <p:nvPr/>
        </p:nvSpPr>
        <p:spPr>
          <a:xfrm>
            <a:off x="2969242" y="3288822"/>
            <a:ext cx="661454" cy="32337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729EC42-2574-CB47-B8A6-8166C0A74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136D04D-6C21-8242-98B5-4E8479909C76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7416878-7767-0E43-A70F-9983E60CA586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80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7B0BF-7125-B44A-9195-EAD1CC645C9F}"/>
              </a:ext>
            </a:extLst>
          </p:cNvPr>
          <p:cNvSpPr txBox="1"/>
          <p:nvPr/>
        </p:nvSpPr>
        <p:spPr>
          <a:xfrm>
            <a:off x="2210449" y="5035691"/>
            <a:ext cx="817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모든 </a:t>
            </a:r>
            <a:r>
              <a:rPr kumimoji="1" lang="en-US" altLang="ko-KR" dirty="0"/>
              <a:t>Input Sequence</a:t>
            </a:r>
            <a:r>
              <a:rPr kumimoji="1" lang="ko-KR" altLang="en-US" dirty="0"/>
              <a:t>의 정보를 하나의 </a:t>
            </a:r>
            <a:r>
              <a:rPr kumimoji="1" lang="en-US" altLang="ko-KR" dirty="0"/>
              <a:t>fixed-size vector</a:t>
            </a:r>
            <a:r>
              <a:rPr kumimoji="1" lang="ko-KR" altLang="en-US" dirty="0"/>
              <a:t>에 압축해서 </a:t>
            </a:r>
            <a:r>
              <a:rPr kumimoji="1" lang="ko-KR" altLang="en-US" dirty="0" err="1"/>
              <a:t>담고있음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893B9-A523-B448-90FE-66AF30BDB0A6}"/>
              </a:ext>
            </a:extLst>
          </p:cNvPr>
          <p:cNvSpPr txBox="1"/>
          <p:nvPr/>
        </p:nvSpPr>
        <p:spPr>
          <a:xfrm>
            <a:off x="2699333" y="5835572"/>
            <a:ext cx="719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C00000"/>
                </a:solidFill>
              </a:rPr>
              <a:t>문장 초기 </a:t>
            </a:r>
            <a:r>
              <a:rPr kumimoji="1" lang="en-US" altLang="ko-KR" b="1" dirty="0">
                <a:solidFill>
                  <a:srgbClr val="C00000"/>
                </a:solidFill>
              </a:rPr>
              <a:t>Step</a:t>
            </a:r>
            <a:r>
              <a:rPr kumimoji="1" lang="ko-KR" altLang="en-US" b="1" dirty="0">
                <a:solidFill>
                  <a:srgbClr val="C00000"/>
                </a:solidFill>
              </a:rPr>
              <a:t>의 정보는 마지막</a:t>
            </a:r>
            <a:r>
              <a:rPr kumimoji="1" lang="en-US" altLang="ko-KR" b="1" dirty="0">
                <a:solidFill>
                  <a:srgbClr val="C00000"/>
                </a:solidFill>
              </a:rPr>
              <a:t> Step</a:t>
            </a:r>
            <a:r>
              <a:rPr kumimoji="1" lang="ko-KR" altLang="en-US" b="1" dirty="0">
                <a:solidFill>
                  <a:srgbClr val="C00000"/>
                </a:solidFill>
              </a:rPr>
              <a:t>에 비해 상대적으로 덜 사용됨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7DC736-EC5F-A144-84CD-AAC9AD7A3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799"/>
          <a:stretch/>
        </p:blipFill>
        <p:spPr>
          <a:xfrm>
            <a:off x="1707342" y="2409268"/>
            <a:ext cx="3509097" cy="2039464"/>
          </a:xfrm>
          <a:prstGeom prst="rect">
            <a:avLst/>
          </a:prstGeom>
        </p:spPr>
      </p:pic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E1395A3C-8ACD-574F-827F-A7F14F5BC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39302"/>
              </p:ext>
            </p:extLst>
          </p:nvPr>
        </p:nvGraphicFramePr>
        <p:xfrm>
          <a:off x="5291225" y="2703965"/>
          <a:ext cx="31763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">
                  <a:extLst>
                    <a:ext uri="{9D8B030D-6E8A-4147-A177-3AD203B41FA5}">
                      <a16:colId xmlns:a16="http://schemas.microsoft.com/office/drawing/2014/main" val="1443746882"/>
                    </a:ext>
                  </a:extLst>
                </a:gridCol>
              </a:tblGrid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808685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517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766411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07826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488390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5142F5-9E04-FF48-9602-AF8C48293A5F}"/>
              </a:ext>
            </a:extLst>
          </p:cNvPr>
          <p:cNvSpPr/>
          <p:nvPr/>
        </p:nvSpPr>
        <p:spPr>
          <a:xfrm>
            <a:off x="4109670" y="3293436"/>
            <a:ext cx="661454" cy="323375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38B9E3-94E3-7C47-A292-CFC4108B2E1E}"/>
              </a:ext>
            </a:extLst>
          </p:cNvPr>
          <p:cNvSpPr/>
          <p:nvPr/>
        </p:nvSpPr>
        <p:spPr>
          <a:xfrm>
            <a:off x="1809403" y="3285646"/>
            <a:ext cx="661454" cy="323375"/>
          </a:xfrm>
          <a:prstGeom prst="rect">
            <a:avLst/>
          </a:prstGeom>
          <a:solidFill>
            <a:srgbClr val="C000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FCFCAD-41B1-964A-AE4D-7650E26AB00C}"/>
              </a:ext>
            </a:extLst>
          </p:cNvPr>
          <p:cNvSpPr/>
          <p:nvPr/>
        </p:nvSpPr>
        <p:spPr>
          <a:xfrm>
            <a:off x="2969242" y="3288822"/>
            <a:ext cx="661454" cy="32337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523D36E-741B-C542-A48A-1FDC88C48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09" r="-62"/>
          <a:stretch/>
        </p:blipFill>
        <p:spPr>
          <a:xfrm>
            <a:off x="6035045" y="2417977"/>
            <a:ext cx="5465155" cy="2039464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985AE24-1EB6-1249-B414-B48A97140DA7}"/>
              </a:ext>
            </a:extLst>
          </p:cNvPr>
          <p:cNvCxnSpPr>
            <a:cxnSpLocks/>
          </p:cNvCxnSpPr>
          <p:nvPr/>
        </p:nvCxnSpPr>
        <p:spPr>
          <a:xfrm>
            <a:off x="5620560" y="3447334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356E823-E69B-3A40-81EA-9F9AA9F9FF30}"/>
              </a:ext>
            </a:extLst>
          </p:cNvPr>
          <p:cNvCxnSpPr>
            <a:cxnSpLocks/>
          </p:cNvCxnSpPr>
          <p:nvPr/>
        </p:nvCxnSpPr>
        <p:spPr>
          <a:xfrm>
            <a:off x="4780094" y="3448250"/>
            <a:ext cx="5005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313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893B9-A523-B448-90FE-66AF30BDB0A6}"/>
              </a:ext>
            </a:extLst>
          </p:cNvPr>
          <p:cNvSpPr txBox="1"/>
          <p:nvPr/>
        </p:nvSpPr>
        <p:spPr>
          <a:xfrm>
            <a:off x="269341" y="2130130"/>
            <a:ext cx="74312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문장이 길어질수록 전체 정보를 하나의 벡터로 표현하기 </a:t>
            </a:r>
            <a:r>
              <a:rPr kumimoji="1" lang="ko-KR" altLang="en-US" dirty="0" err="1"/>
              <a:t>어려워짐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 초기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의 정보는 마지막</a:t>
            </a:r>
            <a:r>
              <a:rPr kumimoji="1" lang="en-US" altLang="ko-KR" dirty="0"/>
              <a:t> Step</a:t>
            </a:r>
            <a:r>
              <a:rPr kumimoji="1" lang="ko-KR" altLang="en-US" dirty="0"/>
              <a:t>에 비해 상대적으로 덜 사용됨</a:t>
            </a:r>
          </a:p>
        </p:txBody>
      </p:sp>
    </p:spTree>
    <p:extLst>
      <p:ext uri="{BB962C8B-B14F-4D97-AF65-F5344CB8AC3E}">
        <p14:creationId xmlns:p14="http://schemas.microsoft.com/office/powerpoint/2010/main" val="2199050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893B9-A523-B448-90FE-66AF30BDB0A6}"/>
              </a:ext>
            </a:extLst>
          </p:cNvPr>
          <p:cNvSpPr txBox="1"/>
          <p:nvPr/>
        </p:nvSpPr>
        <p:spPr>
          <a:xfrm>
            <a:off x="269341" y="2130130"/>
            <a:ext cx="74312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문장이 길어질수록 전체 정보를 하나의 벡터로 표현하기 </a:t>
            </a:r>
            <a:r>
              <a:rPr kumimoji="1" lang="ko-KR" altLang="en-US" dirty="0" err="1"/>
              <a:t>어려워짐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 초기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의 정보는 마지막</a:t>
            </a:r>
            <a:r>
              <a:rPr kumimoji="1" lang="en-US" altLang="ko-KR" dirty="0"/>
              <a:t> Step</a:t>
            </a:r>
            <a:r>
              <a:rPr kumimoji="1" lang="ko-KR" altLang="en-US" dirty="0"/>
              <a:t>에 비해 상대적으로 덜 사용됨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54AF78DA-A07A-4445-AC10-A3F15C8A9C64}"/>
              </a:ext>
            </a:extLst>
          </p:cNvPr>
          <p:cNvSpPr/>
          <p:nvPr/>
        </p:nvSpPr>
        <p:spPr>
          <a:xfrm>
            <a:off x="1984248" y="4187952"/>
            <a:ext cx="768096" cy="39319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E15D5-377B-D741-804D-DCC9387D6882}"/>
              </a:ext>
            </a:extLst>
          </p:cNvPr>
          <p:cNvSpPr txBox="1"/>
          <p:nvPr/>
        </p:nvSpPr>
        <p:spPr>
          <a:xfrm>
            <a:off x="2953512" y="4187952"/>
            <a:ext cx="8809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Neural Machine Translation by Jointly Learning to Align And Translate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3499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265402" y="3136612"/>
            <a:ext cx="3661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is Attention</a:t>
            </a:r>
          </a:p>
        </p:txBody>
      </p:sp>
    </p:spTree>
    <p:extLst>
      <p:ext uri="{BB962C8B-B14F-4D97-AF65-F5344CB8AC3E}">
        <p14:creationId xmlns:p14="http://schemas.microsoft.com/office/powerpoint/2010/main" val="3421961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624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Why do we need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2E6B5-476A-F442-AA3A-7C95C97C85A5}"/>
              </a:ext>
            </a:extLst>
          </p:cNvPr>
          <p:cNvSpPr txBox="1"/>
          <p:nvPr/>
        </p:nvSpPr>
        <p:spPr>
          <a:xfrm>
            <a:off x="269341" y="1414915"/>
            <a:ext cx="473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</a:rPr>
              <a:t>Limitation of Sequence to Sequence Model</a:t>
            </a:r>
            <a:endParaRPr kumimoji="1"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893B9-A523-B448-90FE-66AF30BDB0A6}"/>
              </a:ext>
            </a:extLst>
          </p:cNvPr>
          <p:cNvSpPr txBox="1"/>
          <p:nvPr/>
        </p:nvSpPr>
        <p:spPr>
          <a:xfrm>
            <a:off x="269341" y="2130130"/>
            <a:ext cx="74312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문장이 길어질수록 전체 정보를 하나의 벡터로 표현하기 </a:t>
            </a:r>
            <a:r>
              <a:rPr kumimoji="1" lang="ko-KR" altLang="en-US" dirty="0" err="1"/>
              <a:t>어려워짐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 초기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의 정보는 마지막</a:t>
            </a:r>
            <a:r>
              <a:rPr kumimoji="1" lang="en-US" altLang="ko-KR" dirty="0"/>
              <a:t> Step</a:t>
            </a:r>
            <a:r>
              <a:rPr kumimoji="1" lang="ko-KR" altLang="en-US" dirty="0"/>
              <a:t>에 비해 상대적으로 덜 사용됨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54AF78DA-A07A-4445-AC10-A3F15C8A9C64}"/>
              </a:ext>
            </a:extLst>
          </p:cNvPr>
          <p:cNvSpPr/>
          <p:nvPr/>
        </p:nvSpPr>
        <p:spPr>
          <a:xfrm>
            <a:off x="1984248" y="4187952"/>
            <a:ext cx="768096" cy="39319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E15D5-377B-D741-804D-DCC9387D6882}"/>
              </a:ext>
            </a:extLst>
          </p:cNvPr>
          <p:cNvSpPr txBox="1"/>
          <p:nvPr/>
        </p:nvSpPr>
        <p:spPr>
          <a:xfrm>
            <a:off x="2953512" y="4187952"/>
            <a:ext cx="5463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err="1"/>
              <a:t>a.k.a</a:t>
            </a:r>
            <a:r>
              <a:rPr kumimoji="1" lang="en-US" altLang="ko-KR" sz="2000" b="1" dirty="0"/>
              <a:t> Sequence to Sequence with Attention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80611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D641FB-38D5-9B42-849B-42DA7206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569" y="976111"/>
            <a:ext cx="3951911" cy="5787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86B78D-BB60-7749-9085-F58CD4211EEB}"/>
              </a:ext>
            </a:extLst>
          </p:cNvPr>
          <p:cNvSpPr txBox="1"/>
          <p:nvPr/>
        </p:nvSpPr>
        <p:spPr>
          <a:xfrm>
            <a:off x="269341" y="1426464"/>
            <a:ext cx="403309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Bahdanau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Attention Mechanism</a:t>
            </a:r>
            <a:r>
              <a:rPr kumimoji="1" lang="ko-KR" altLang="en-US" dirty="0"/>
              <a:t>을 처음 도입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Bidirectional RNN</a:t>
            </a:r>
            <a:r>
              <a:rPr kumimoji="1" lang="ko-KR" altLang="en-US" dirty="0"/>
              <a:t>을 사용함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</p:spTree>
    <p:extLst>
      <p:ext uri="{BB962C8B-B14F-4D97-AF65-F5344CB8AC3E}">
        <p14:creationId xmlns:p14="http://schemas.microsoft.com/office/powerpoint/2010/main" val="4003463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6995D-1E49-B34D-BC2B-4C4CBD5EBFA2}"/>
              </a:ext>
            </a:extLst>
          </p:cNvPr>
          <p:cNvSpPr txBox="1"/>
          <p:nvPr/>
        </p:nvSpPr>
        <p:spPr>
          <a:xfrm>
            <a:off x="269341" y="1691218"/>
            <a:ext cx="74312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문장이 길어질수록 전체 정보를 하나의 벡터로 표현하기 </a:t>
            </a:r>
            <a:r>
              <a:rPr kumimoji="1" lang="ko-KR" altLang="en-US" dirty="0" err="1"/>
              <a:t>어려워짐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 초기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의 정보는 마지막</a:t>
            </a:r>
            <a:r>
              <a:rPr kumimoji="1" lang="en-US" altLang="ko-KR" dirty="0"/>
              <a:t> Step</a:t>
            </a:r>
            <a:r>
              <a:rPr kumimoji="1" lang="ko-KR" altLang="en-US" dirty="0"/>
              <a:t>에 비해 상대적으로 덜 사용됨</a:t>
            </a:r>
          </a:p>
        </p:txBody>
      </p:sp>
    </p:spTree>
    <p:extLst>
      <p:ext uri="{BB962C8B-B14F-4D97-AF65-F5344CB8AC3E}">
        <p14:creationId xmlns:p14="http://schemas.microsoft.com/office/powerpoint/2010/main" val="592342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6995D-1E49-B34D-BC2B-4C4CBD5EBFA2}"/>
              </a:ext>
            </a:extLst>
          </p:cNvPr>
          <p:cNvSpPr txBox="1"/>
          <p:nvPr/>
        </p:nvSpPr>
        <p:spPr>
          <a:xfrm>
            <a:off x="269341" y="1691218"/>
            <a:ext cx="74312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문장이 길어질수록 전체 정보를 하나의 벡터로 표현하기 </a:t>
            </a:r>
            <a:r>
              <a:rPr kumimoji="1" lang="ko-KR" altLang="en-US" dirty="0" err="1"/>
              <a:t>어려워짐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문장 초기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의 정보는 마지막</a:t>
            </a:r>
            <a:r>
              <a:rPr kumimoji="1" lang="en-US" altLang="ko-KR" dirty="0"/>
              <a:t> Step</a:t>
            </a:r>
            <a:r>
              <a:rPr kumimoji="1" lang="ko-KR" altLang="en-US" dirty="0"/>
              <a:t>에 비해 상대적으로 덜 사용됨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63BD6F7-6FAF-2A48-8F9D-DA3B128F5D1D}"/>
              </a:ext>
            </a:extLst>
          </p:cNvPr>
          <p:cNvCxnSpPr>
            <a:cxnSpLocks/>
          </p:cNvCxnSpPr>
          <p:nvPr/>
        </p:nvCxnSpPr>
        <p:spPr>
          <a:xfrm>
            <a:off x="4641574" y="2693504"/>
            <a:ext cx="0" cy="1331844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BA1E27-E676-D444-91A2-CAA8A42B1515}"/>
              </a:ext>
            </a:extLst>
          </p:cNvPr>
          <p:cNvSpPr txBox="1"/>
          <p:nvPr/>
        </p:nvSpPr>
        <p:spPr>
          <a:xfrm>
            <a:off x="2937354" y="4025348"/>
            <a:ext cx="505535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>
                <a:solidFill>
                  <a:schemeClr val="accent2"/>
                </a:solidFill>
              </a:rPr>
              <a:t>Bidirectional RNN</a:t>
            </a:r>
          </a:p>
        </p:txBody>
      </p:sp>
    </p:spTree>
    <p:extLst>
      <p:ext uri="{BB962C8B-B14F-4D97-AF65-F5344CB8AC3E}">
        <p14:creationId xmlns:p14="http://schemas.microsoft.com/office/powerpoint/2010/main" val="415802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216001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Bidirectional RNN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C9410-7AA6-6C40-9AB8-979E90085F4A}"/>
              </a:ext>
            </a:extLst>
          </p:cNvPr>
          <p:cNvSpPr/>
          <p:nvPr/>
        </p:nvSpPr>
        <p:spPr>
          <a:xfrm>
            <a:off x="1336402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AB6CB-BD19-0643-B29D-49A284C75E7E}"/>
              </a:ext>
            </a:extLst>
          </p:cNvPr>
          <p:cNvSpPr txBox="1"/>
          <p:nvPr/>
        </p:nvSpPr>
        <p:spPr>
          <a:xfrm>
            <a:off x="3461431" y="5993693"/>
            <a:ext cx="274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Unidirectional RNN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095F7-71A1-6447-90DF-835035180860}"/>
              </a:ext>
            </a:extLst>
          </p:cNvPr>
          <p:cNvSpPr/>
          <p:nvPr/>
        </p:nvSpPr>
        <p:spPr>
          <a:xfrm>
            <a:off x="2832970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723AB-3233-9E45-91C1-664E8507112D}"/>
              </a:ext>
            </a:extLst>
          </p:cNvPr>
          <p:cNvSpPr/>
          <p:nvPr/>
        </p:nvSpPr>
        <p:spPr>
          <a:xfrm>
            <a:off x="4329538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71DB33-A851-F940-944F-AA3F9273C503}"/>
              </a:ext>
            </a:extLst>
          </p:cNvPr>
          <p:cNvSpPr/>
          <p:nvPr/>
        </p:nvSpPr>
        <p:spPr>
          <a:xfrm>
            <a:off x="7151986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A8907E-2996-AE41-A16C-5C867DD763DA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241658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7DB41BA-D253-A043-8807-A95B4E07D645}"/>
              </a:ext>
            </a:extLst>
          </p:cNvPr>
          <p:cNvCxnSpPr/>
          <p:nvPr/>
        </p:nvCxnSpPr>
        <p:spPr>
          <a:xfrm>
            <a:off x="3738226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4875AE8-10A3-7D4D-98E9-3058E68631EB}"/>
              </a:ext>
            </a:extLst>
          </p:cNvPr>
          <p:cNvCxnSpPr/>
          <p:nvPr/>
        </p:nvCxnSpPr>
        <p:spPr>
          <a:xfrm>
            <a:off x="523479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EFBDB2-AEA3-934F-AD66-A276E1E806BC}"/>
              </a:ext>
            </a:extLst>
          </p:cNvPr>
          <p:cNvCxnSpPr/>
          <p:nvPr/>
        </p:nvCxnSpPr>
        <p:spPr>
          <a:xfrm>
            <a:off x="656067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AB5602-1812-B74F-9D1C-FDE45106B550}"/>
              </a:ext>
            </a:extLst>
          </p:cNvPr>
          <p:cNvCxnSpPr>
            <a:cxnSpLocks/>
          </p:cNvCxnSpPr>
          <p:nvPr/>
        </p:nvCxnSpPr>
        <p:spPr>
          <a:xfrm flipV="1">
            <a:off x="7604614" y="3195629"/>
            <a:ext cx="0" cy="5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B3586-30E2-6045-8A90-F39950481BE3}"/>
                  </a:ext>
                </a:extLst>
              </p:cNvPr>
              <p:cNvSpPr txBox="1"/>
              <p:nvPr/>
            </p:nvSpPr>
            <p:spPr>
              <a:xfrm>
                <a:off x="7363394" y="2800389"/>
                <a:ext cx="482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B3586-30E2-6045-8A90-F39950481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2800389"/>
                <a:ext cx="4824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AA3B-C66A-2445-9393-65DC6F2DEEF9}"/>
                  </a:ext>
                </a:extLst>
              </p:cNvPr>
              <p:cNvSpPr txBox="1"/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AA3B-C66A-2445-9393-65DC6F2DE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FC3D7B-A80D-CF4B-AB74-DA22E6C2350C}"/>
                  </a:ext>
                </a:extLst>
              </p:cNvPr>
              <p:cNvSpPr txBox="1"/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FC3D7B-A80D-CF4B-AB74-DA22E6C2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0D704E8-09F2-4943-9181-97FA8566426F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flipH="1" flipV="1">
            <a:off x="1789030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33E86B-1813-DE46-BC31-52468BBB94D0}"/>
              </a:ext>
            </a:extLst>
          </p:cNvPr>
          <p:cNvCxnSpPr>
            <a:cxnSpLocks/>
          </p:cNvCxnSpPr>
          <p:nvPr/>
        </p:nvCxnSpPr>
        <p:spPr>
          <a:xfrm flipH="1" flipV="1">
            <a:off x="3282006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8B709B-BD4B-AD4D-8BD6-FC97BB40379D}"/>
                  </a:ext>
                </a:extLst>
              </p:cNvPr>
              <p:cNvSpPr txBox="1"/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8B709B-BD4B-AD4D-8BD6-FC97BB403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FCBF9B8-2739-4C44-AFDE-56D1445B7B16}"/>
              </a:ext>
            </a:extLst>
          </p:cNvPr>
          <p:cNvCxnSpPr>
            <a:cxnSpLocks/>
          </p:cNvCxnSpPr>
          <p:nvPr/>
        </p:nvCxnSpPr>
        <p:spPr>
          <a:xfrm flipH="1" flipV="1">
            <a:off x="4781757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7F8ED4-B9AC-734B-B2B7-7A0380943528}"/>
              </a:ext>
            </a:extLst>
          </p:cNvPr>
          <p:cNvSpPr txBox="1"/>
          <p:nvPr/>
        </p:nvSpPr>
        <p:spPr>
          <a:xfrm>
            <a:off x="5991251" y="3868826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551C8A-D907-B34C-8B29-01E669013FFA}"/>
                  </a:ext>
                </a:extLst>
              </p:cNvPr>
              <p:cNvSpPr txBox="1"/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551C8A-D907-B34C-8B29-01E669013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A0A4F70-5BBB-1B44-B042-FC7B3054A0FE}"/>
              </a:ext>
            </a:extLst>
          </p:cNvPr>
          <p:cNvCxnSpPr>
            <a:cxnSpLocks/>
          </p:cNvCxnSpPr>
          <p:nvPr/>
        </p:nvCxnSpPr>
        <p:spPr>
          <a:xfrm flipH="1" flipV="1">
            <a:off x="7604613" y="4322127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63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216001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Bidirectional RNN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BC9410-7AA6-6C40-9AB8-979E90085F4A}"/>
              </a:ext>
            </a:extLst>
          </p:cNvPr>
          <p:cNvSpPr/>
          <p:nvPr/>
        </p:nvSpPr>
        <p:spPr>
          <a:xfrm>
            <a:off x="1336402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AB6CB-BD19-0643-B29D-49A284C75E7E}"/>
              </a:ext>
            </a:extLst>
          </p:cNvPr>
          <p:cNvSpPr txBox="1"/>
          <p:nvPr/>
        </p:nvSpPr>
        <p:spPr>
          <a:xfrm>
            <a:off x="3461431" y="5993693"/>
            <a:ext cx="274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Unidirectional RNN</a:t>
            </a:r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095F7-71A1-6447-90DF-835035180860}"/>
              </a:ext>
            </a:extLst>
          </p:cNvPr>
          <p:cNvSpPr/>
          <p:nvPr/>
        </p:nvSpPr>
        <p:spPr>
          <a:xfrm>
            <a:off x="2832970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F723AB-3233-9E45-91C1-664E8507112D}"/>
              </a:ext>
            </a:extLst>
          </p:cNvPr>
          <p:cNvSpPr/>
          <p:nvPr/>
        </p:nvSpPr>
        <p:spPr>
          <a:xfrm>
            <a:off x="4329538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71DB33-A851-F940-944F-AA3F9273C503}"/>
              </a:ext>
            </a:extLst>
          </p:cNvPr>
          <p:cNvSpPr/>
          <p:nvPr/>
        </p:nvSpPr>
        <p:spPr>
          <a:xfrm>
            <a:off x="7151986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0A8907E-2996-AE41-A16C-5C867DD763DA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241658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7DB41BA-D253-A043-8807-A95B4E07D645}"/>
              </a:ext>
            </a:extLst>
          </p:cNvPr>
          <p:cNvCxnSpPr/>
          <p:nvPr/>
        </p:nvCxnSpPr>
        <p:spPr>
          <a:xfrm>
            <a:off x="3738226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4875AE8-10A3-7D4D-98E9-3058E68631EB}"/>
              </a:ext>
            </a:extLst>
          </p:cNvPr>
          <p:cNvCxnSpPr/>
          <p:nvPr/>
        </p:nvCxnSpPr>
        <p:spPr>
          <a:xfrm>
            <a:off x="523479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5EFBDB2-AEA3-934F-AD66-A276E1E806BC}"/>
              </a:ext>
            </a:extLst>
          </p:cNvPr>
          <p:cNvCxnSpPr/>
          <p:nvPr/>
        </p:nvCxnSpPr>
        <p:spPr>
          <a:xfrm>
            <a:off x="656067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AB5602-1812-B74F-9D1C-FDE45106B550}"/>
              </a:ext>
            </a:extLst>
          </p:cNvPr>
          <p:cNvCxnSpPr>
            <a:cxnSpLocks/>
          </p:cNvCxnSpPr>
          <p:nvPr/>
        </p:nvCxnSpPr>
        <p:spPr>
          <a:xfrm flipV="1">
            <a:off x="7604614" y="3195629"/>
            <a:ext cx="0" cy="5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B3586-30E2-6045-8A90-F39950481BE3}"/>
                  </a:ext>
                </a:extLst>
              </p:cNvPr>
              <p:cNvSpPr txBox="1"/>
              <p:nvPr/>
            </p:nvSpPr>
            <p:spPr>
              <a:xfrm>
                <a:off x="7363394" y="2800389"/>
                <a:ext cx="482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B3586-30E2-6045-8A90-F39950481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2800389"/>
                <a:ext cx="4824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AA3B-C66A-2445-9393-65DC6F2DEEF9}"/>
                  </a:ext>
                </a:extLst>
              </p:cNvPr>
              <p:cNvSpPr txBox="1"/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EAAA3B-C66A-2445-9393-65DC6F2DE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FC3D7B-A80D-CF4B-AB74-DA22E6C2350C}"/>
                  </a:ext>
                </a:extLst>
              </p:cNvPr>
              <p:cNvSpPr txBox="1"/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FC3D7B-A80D-CF4B-AB74-DA22E6C2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0D704E8-09F2-4943-9181-97FA8566426F}"/>
              </a:ext>
            </a:extLst>
          </p:cNvPr>
          <p:cNvCxnSpPr>
            <a:cxnSpLocks/>
            <a:stCxn id="21" idx="0"/>
            <a:endCxn id="3" idx="2"/>
          </p:cNvCxnSpPr>
          <p:nvPr/>
        </p:nvCxnSpPr>
        <p:spPr>
          <a:xfrm flipH="1" flipV="1">
            <a:off x="1789030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33E86B-1813-DE46-BC31-52468BBB94D0}"/>
              </a:ext>
            </a:extLst>
          </p:cNvPr>
          <p:cNvCxnSpPr>
            <a:cxnSpLocks/>
          </p:cNvCxnSpPr>
          <p:nvPr/>
        </p:nvCxnSpPr>
        <p:spPr>
          <a:xfrm flipH="1" flipV="1">
            <a:off x="3282006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8B709B-BD4B-AD4D-8BD6-FC97BB40379D}"/>
                  </a:ext>
                </a:extLst>
              </p:cNvPr>
              <p:cNvSpPr txBox="1"/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8B709B-BD4B-AD4D-8BD6-FC97BB403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FCBF9B8-2739-4C44-AFDE-56D1445B7B16}"/>
              </a:ext>
            </a:extLst>
          </p:cNvPr>
          <p:cNvCxnSpPr>
            <a:cxnSpLocks/>
          </p:cNvCxnSpPr>
          <p:nvPr/>
        </p:nvCxnSpPr>
        <p:spPr>
          <a:xfrm flipH="1" flipV="1">
            <a:off x="4781757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7F8ED4-B9AC-734B-B2B7-7A0380943528}"/>
              </a:ext>
            </a:extLst>
          </p:cNvPr>
          <p:cNvSpPr txBox="1"/>
          <p:nvPr/>
        </p:nvSpPr>
        <p:spPr>
          <a:xfrm>
            <a:off x="5991251" y="3868826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551C8A-D907-B34C-8B29-01E669013FFA}"/>
                  </a:ext>
                </a:extLst>
              </p:cNvPr>
              <p:cNvSpPr txBox="1"/>
              <p:nvPr/>
            </p:nvSpPr>
            <p:spPr>
              <a:xfrm>
                <a:off x="7363394" y="4783375"/>
                <a:ext cx="475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551C8A-D907-B34C-8B29-01E669013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4783375"/>
                <a:ext cx="4753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A0A4F70-5BBB-1B44-B042-FC7B3054A0FE}"/>
              </a:ext>
            </a:extLst>
          </p:cNvPr>
          <p:cNvCxnSpPr>
            <a:cxnSpLocks/>
          </p:cNvCxnSpPr>
          <p:nvPr/>
        </p:nvCxnSpPr>
        <p:spPr>
          <a:xfrm flipH="1" flipV="1">
            <a:off x="7604613" y="4322127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BC1EAF-0336-624F-91D5-FDB065E9CB96}"/>
                  </a:ext>
                </a:extLst>
              </p:cNvPr>
              <p:cNvSpPr txBox="1"/>
              <p:nvPr/>
            </p:nvSpPr>
            <p:spPr>
              <a:xfrm>
                <a:off x="8720556" y="2497081"/>
                <a:ext cx="2240742" cy="1285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𝑅𝑁𝑁</m:t>
                    </m:r>
                  </m:oMath>
                </a14:m>
                <a:endParaRPr kumimoji="1"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Length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BC1EAF-0336-624F-91D5-FDB065E9C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556" y="2497081"/>
                <a:ext cx="2240742" cy="1285288"/>
              </a:xfrm>
              <a:prstGeom prst="rect">
                <a:avLst/>
              </a:prstGeom>
              <a:blipFill>
                <a:blip r:embed="rId7"/>
                <a:stretch>
                  <a:fillRect l="-1695" b="-49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6150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F7B6481-61E7-FC47-B271-10D8D38E0E08}"/>
              </a:ext>
            </a:extLst>
          </p:cNvPr>
          <p:cNvCxnSpPr>
            <a:cxnSpLocks/>
          </p:cNvCxnSpPr>
          <p:nvPr/>
        </p:nvCxnSpPr>
        <p:spPr>
          <a:xfrm flipH="1" flipV="1">
            <a:off x="7599977" y="3328742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7AA94D-E9F2-AB4F-851E-8C833682261E}"/>
              </a:ext>
            </a:extLst>
          </p:cNvPr>
          <p:cNvCxnSpPr>
            <a:cxnSpLocks/>
          </p:cNvCxnSpPr>
          <p:nvPr/>
        </p:nvCxnSpPr>
        <p:spPr>
          <a:xfrm flipV="1">
            <a:off x="1786823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216001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Bidirectional RNN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AB6CB-BD19-0643-B29D-49A284C75E7E}"/>
              </a:ext>
            </a:extLst>
          </p:cNvPr>
          <p:cNvSpPr txBox="1"/>
          <p:nvPr/>
        </p:nvSpPr>
        <p:spPr>
          <a:xfrm>
            <a:off x="3771869" y="5969441"/>
            <a:ext cx="209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Bidirectional RNN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10A6D0-ED01-3340-9D16-BF4289C46F9E}"/>
              </a:ext>
            </a:extLst>
          </p:cNvPr>
          <p:cNvSpPr/>
          <p:nvPr/>
        </p:nvSpPr>
        <p:spPr>
          <a:xfrm>
            <a:off x="1336402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F8A807-452D-B343-9B59-88E72FFE9BB2}"/>
              </a:ext>
            </a:extLst>
          </p:cNvPr>
          <p:cNvSpPr/>
          <p:nvPr/>
        </p:nvSpPr>
        <p:spPr>
          <a:xfrm>
            <a:off x="2832970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FE657A-0881-1C42-A29E-A1D01D1A956C}"/>
              </a:ext>
            </a:extLst>
          </p:cNvPr>
          <p:cNvSpPr/>
          <p:nvPr/>
        </p:nvSpPr>
        <p:spPr>
          <a:xfrm>
            <a:off x="4329538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115DB6-4317-6147-A1B6-BFC06CF0E7B0}"/>
              </a:ext>
            </a:extLst>
          </p:cNvPr>
          <p:cNvSpPr/>
          <p:nvPr/>
        </p:nvSpPr>
        <p:spPr>
          <a:xfrm>
            <a:off x="7151986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C36F5AD-F087-AF42-8DC1-B39CF818DF79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2241658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506ED90-36C5-9C43-84AD-76CA432F83A8}"/>
              </a:ext>
            </a:extLst>
          </p:cNvPr>
          <p:cNvCxnSpPr/>
          <p:nvPr/>
        </p:nvCxnSpPr>
        <p:spPr>
          <a:xfrm>
            <a:off x="3738226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F83D3D-4796-F74D-A685-56A66EAAFFC2}"/>
              </a:ext>
            </a:extLst>
          </p:cNvPr>
          <p:cNvCxnSpPr/>
          <p:nvPr/>
        </p:nvCxnSpPr>
        <p:spPr>
          <a:xfrm>
            <a:off x="523479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55EFE1-9971-5B43-A906-8860174E2C0C}"/>
              </a:ext>
            </a:extLst>
          </p:cNvPr>
          <p:cNvCxnSpPr/>
          <p:nvPr/>
        </p:nvCxnSpPr>
        <p:spPr>
          <a:xfrm>
            <a:off x="656067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CB57CF-4313-2D47-B682-A918A7A41D45}"/>
                  </a:ext>
                </a:extLst>
              </p:cNvPr>
              <p:cNvSpPr txBox="1"/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CB57CF-4313-2D47-B682-A918A7A4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0986D1-0825-4747-8EC5-59D34E6BD574}"/>
                  </a:ext>
                </a:extLst>
              </p:cNvPr>
              <p:cNvSpPr txBox="1"/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0986D1-0825-4747-8EC5-59D34E6BD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677DC2-6133-4440-AE53-692BA8A2FC2A}"/>
                  </a:ext>
                </a:extLst>
              </p:cNvPr>
              <p:cNvSpPr txBox="1"/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677DC2-6133-4440-AE53-692BA8A2F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FA628220-7554-9141-9177-74D765F7F270}"/>
              </a:ext>
            </a:extLst>
          </p:cNvPr>
          <p:cNvSpPr txBox="1"/>
          <p:nvPr/>
        </p:nvSpPr>
        <p:spPr>
          <a:xfrm>
            <a:off x="5991251" y="3868826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A959C62-FA9A-B045-992F-E6B69B9A7C53}"/>
                  </a:ext>
                </a:extLst>
              </p:cNvPr>
              <p:cNvSpPr txBox="1"/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A959C62-FA9A-B045-992F-E6B69B9A7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FBF7ED-B75B-0642-B853-655FB2239FAC}"/>
              </a:ext>
            </a:extLst>
          </p:cNvPr>
          <p:cNvSpPr/>
          <p:nvPr/>
        </p:nvSpPr>
        <p:spPr>
          <a:xfrm>
            <a:off x="1324210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53B960-5683-3143-BC70-C1303E06F2AB}"/>
              </a:ext>
            </a:extLst>
          </p:cNvPr>
          <p:cNvSpPr/>
          <p:nvPr/>
        </p:nvSpPr>
        <p:spPr>
          <a:xfrm>
            <a:off x="2820778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5AB9271-B878-E944-9F18-B089AA973C67}"/>
              </a:ext>
            </a:extLst>
          </p:cNvPr>
          <p:cNvSpPr/>
          <p:nvPr/>
        </p:nvSpPr>
        <p:spPr>
          <a:xfrm>
            <a:off x="4317346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E62301-ACB7-E340-BEA1-492553BD0BA2}"/>
              </a:ext>
            </a:extLst>
          </p:cNvPr>
          <p:cNvSpPr/>
          <p:nvPr/>
        </p:nvSpPr>
        <p:spPr>
          <a:xfrm>
            <a:off x="7139794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388695A-769A-0143-AB20-F7C104F7FBE2}"/>
              </a:ext>
            </a:extLst>
          </p:cNvPr>
          <p:cNvCxnSpPr/>
          <p:nvPr/>
        </p:nvCxnSpPr>
        <p:spPr>
          <a:xfrm>
            <a:off x="2229466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313569F-B076-8C42-97FB-A2C64C737AB9}"/>
              </a:ext>
            </a:extLst>
          </p:cNvPr>
          <p:cNvCxnSpPr/>
          <p:nvPr/>
        </p:nvCxnSpPr>
        <p:spPr>
          <a:xfrm>
            <a:off x="3726034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DD044A3-F3FC-5D42-A3D5-B6E2AC86A6C9}"/>
              </a:ext>
            </a:extLst>
          </p:cNvPr>
          <p:cNvCxnSpPr/>
          <p:nvPr/>
        </p:nvCxnSpPr>
        <p:spPr>
          <a:xfrm>
            <a:off x="5222602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DFDE21A-56C0-A84C-87DE-FAC591585355}"/>
              </a:ext>
            </a:extLst>
          </p:cNvPr>
          <p:cNvCxnSpPr/>
          <p:nvPr/>
        </p:nvCxnSpPr>
        <p:spPr>
          <a:xfrm>
            <a:off x="6548482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3CEF999-C005-3A40-B37F-0F1935A948E7}"/>
              </a:ext>
            </a:extLst>
          </p:cNvPr>
          <p:cNvCxnSpPr>
            <a:cxnSpLocks/>
          </p:cNvCxnSpPr>
          <p:nvPr/>
        </p:nvCxnSpPr>
        <p:spPr>
          <a:xfrm flipV="1">
            <a:off x="1757006" y="2363525"/>
            <a:ext cx="0" cy="586296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74DC3A0-D43B-9340-AFB2-EE2020A7349C}"/>
                  </a:ext>
                </a:extLst>
              </p:cNvPr>
              <p:cNvSpPr txBox="1"/>
              <p:nvPr/>
            </p:nvSpPr>
            <p:spPr>
              <a:xfrm>
                <a:off x="7351202" y="1974779"/>
                <a:ext cx="492379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74DC3A0-D43B-9340-AFB2-EE2020A73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202" y="1974779"/>
                <a:ext cx="492379" cy="410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3979A3D-41B5-DF41-8F65-FC80C1D6B8DB}"/>
                  </a:ext>
                </a:extLst>
              </p:cNvPr>
              <p:cNvSpPr txBox="1"/>
              <p:nvPr/>
            </p:nvSpPr>
            <p:spPr>
              <a:xfrm>
                <a:off x="1515786" y="1944006"/>
                <a:ext cx="492379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ko-KR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3979A3D-41B5-DF41-8F65-FC80C1D6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86" y="1944006"/>
                <a:ext cx="492379" cy="410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4C4059F2-B256-AA41-8CDF-C31F14BDF14C}"/>
              </a:ext>
            </a:extLst>
          </p:cNvPr>
          <p:cNvCxnSpPr>
            <a:cxnSpLocks/>
          </p:cNvCxnSpPr>
          <p:nvPr/>
        </p:nvCxnSpPr>
        <p:spPr>
          <a:xfrm flipH="1">
            <a:off x="1081960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543490A1-F80D-D740-81CF-DA1BC04116FF}"/>
              </a:ext>
            </a:extLst>
          </p:cNvPr>
          <p:cNvCxnSpPr>
            <a:cxnSpLocks/>
          </p:cNvCxnSpPr>
          <p:nvPr/>
        </p:nvCxnSpPr>
        <p:spPr>
          <a:xfrm flipV="1">
            <a:off x="1081960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08B376B9-0DD8-C347-8221-29050EB340D3}"/>
              </a:ext>
            </a:extLst>
          </p:cNvPr>
          <p:cNvCxnSpPr>
            <a:cxnSpLocks/>
          </p:cNvCxnSpPr>
          <p:nvPr/>
        </p:nvCxnSpPr>
        <p:spPr>
          <a:xfrm flipH="1">
            <a:off x="1081960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BB91EA2-6E23-6045-993D-0AD143A32626}"/>
              </a:ext>
            </a:extLst>
          </p:cNvPr>
          <p:cNvCxnSpPr>
            <a:cxnSpLocks/>
          </p:cNvCxnSpPr>
          <p:nvPr/>
        </p:nvCxnSpPr>
        <p:spPr>
          <a:xfrm flipH="1" flipV="1">
            <a:off x="1789030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47ABCE-4E05-864D-BA69-8C6A0A436911}"/>
              </a:ext>
            </a:extLst>
          </p:cNvPr>
          <p:cNvCxnSpPr>
            <a:cxnSpLocks/>
          </p:cNvCxnSpPr>
          <p:nvPr/>
        </p:nvCxnSpPr>
        <p:spPr>
          <a:xfrm flipH="1" flipV="1">
            <a:off x="3282006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1CC891A-FBEC-3344-BB10-AC41C6AEADD1}"/>
              </a:ext>
            </a:extLst>
          </p:cNvPr>
          <p:cNvCxnSpPr>
            <a:cxnSpLocks/>
          </p:cNvCxnSpPr>
          <p:nvPr/>
        </p:nvCxnSpPr>
        <p:spPr>
          <a:xfrm flipH="1" flipV="1">
            <a:off x="4781757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E2BE990-1EE8-4449-B29A-74743EDB2FDF}"/>
              </a:ext>
            </a:extLst>
          </p:cNvPr>
          <p:cNvCxnSpPr>
            <a:cxnSpLocks/>
          </p:cNvCxnSpPr>
          <p:nvPr/>
        </p:nvCxnSpPr>
        <p:spPr>
          <a:xfrm flipH="1" flipV="1">
            <a:off x="7604613" y="4322127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CAF2A1D-8D2A-974E-A3DE-312DCBCC746B}"/>
              </a:ext>
            </a:extLst>
          </p:cNvPr>
          <p:cNvCxnSpPr>
            <a:cxnSpLocks/>
          </p:cNvCxnSpPr>
          <p:nvPr/>
        </p:nvCxnSpPr>
        <p:spPr>
          <a:xfrm flipV="1">
            <a:off x="3281831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B1B059E9-0BCA-1747-8A8E-3B467F7A78D6}"/>
              </a:ext>
            </a:extLst>
          </p:cNvPr>
          <p:cNvCxnSpPr>
            <a:cxnSpLocks/>
          </p:cNvCxnSpPr>
          <p:nvPr/>
        </p:nvCxnSpPr>
        <p:spPr>
          <a:xfrm flipH="1">
            <a:off x="2576968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668BFF1C-FB7B-CE42-AE44-FC0E304D67A4}"/>
              </a:ext>
            </a:extLst>
          </p:cNvPr>
          <p:cNvCxnSpPr>
            <a:cxnSpLocks/>
          </p:cNvCxnSpPr>
          <p:nvPr/>
        </p:nvCxnSpPr>
        <p:spPr>
          <a:xfrm flipV="1">
            <a:off x="2576968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7496D19D-3EA0-0344-8820-E852C3F26225}"/>
              </a:ext>
            </a:extLst>
          </p:cNvPr>
          <p:cNvCxnSpPr>
            <a:cxnSpLocks/>
          </p:cNvCxnSpPr>
          <p:nvPr/>
        </p:nvCxnSpPr>
        <p:spPr>
          <a:xfrm flipH="1">
            <a:off x="2576968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6D25738-3821-1947-AFC7-13D21DA7755B}"/>
              </a:ext>
            </a:extLst>
          </p:cNvPr>
          <p:cNvCxnSpPr>
            <a:cxnSpLocks/>
          </p:cNvCxnSpPr>
          <p:nvPr/>
        </p:nvCxnSpPr>
        <p:spPr>
          <a:xfrm flipV="1">
            <a:off x="4773873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BE4A94A5-1B84-074E-B7EE-C8DC1ABA2282}"/>
              </a:ext>
            </a:extLst>
          </p:cNvPr>
          <p:cNvCxnSpPr>
            <a:cxnSpLocks/>
          </p:cNvCxnSpPr>
          <p:nvPr/>
        </p:nvCxnSpPr>
        <p:spPr>
          <a:xfrm flipH="1">
            <a:off x="4069010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314D01BA-E9D4-B64A-AF9E-CC30A0CED473}"/>
              </a:ext>
            </a:extLst>
          </p:cNvPr>
          <p:cNvCxnSpPr>
            <a:cxnSpLocks/>
          </p:cNvCxnSpPr>
          <p:nvPr/>
        </p:nvCxnSpPr>
        <p:spPr>
          <a:xfrm flipV="1">
            <a:off x="4069010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0B59D649-27DB-B940-84EC-7951BA41F900}"/>
              </a:ext>
            </a:extLst>
          </p:cNvPr>
          <p:cNvCxnSpPr>
            <a:cxnSpLocks/>
          </p:cNvCxnSpPr>
          <p:nvPr/>
        </p:nvCxnSpPr>
        <p:spPr>
          <a:xfrm flipH="1">
            <a:off x="4069010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0702AA7-6CF8-4043-8BC5-B8EFC136DA92}"/>
              </a:ext>
            </a:extLst>
          </p:cNvPr>
          <p:cNvCxnSpPr>
            <a:cxnSpLocks/>
          </p:cNvCxnSpPr>
          <p:nvPr/>
        </p:nvCxnSpPr>
        <p:spPr>
          <a:xfrm flipV="1">
            <a:off x="7599815" y="3482945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>
            <a:extLst>
              <a:ext uri="{FF2B5EF4-FFF2-40B4-BE49-F238E27FC236}">
                <a16:creationId xmlns:a16="http://schemas.microsoft.com/office/drawing/2014/main" id="{35654653-B20A-9348-8210-577B5525C1DF}"/>
              </a:ext>
            </a:extLst>
          </p:cNvPr>
          <p:cNvCxnSpPr>
            <a:cxnSpLocks/>
          </p:cNvCxnSpPr>
          <p:nvPr/>
        </p:nvCxnSpPr>
        <p:spPr>
          <a:xfrm flipH="1">
            <a:off x="6894952" y="3679544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F9AF62B-32C9-924E-807E-B902E5C04A13}"/>
              </a:ext>
            </a:extLst>
          </p:cNvPr>
          <p:cNvCxnSpPr>
            <a:cxnSpLocks/>
          </p:cNvCxnSpPr>
          <p:nvPr/>
        </p:nvCxnSpPr>
        <p:spPr>
          <a:xfrm flipV="1">
            <a:off x="6894952" y="3679544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D0B60AB4-4A71-2945-B6E1-899DCAE101ED}"/>
              </a:ext>
            </a:extLst>
          </p:cNvPr>
          <p:cNvCxnSpPr>
            <a:cxnSpLocks/>
          </p:cNvCxnSpPr>
          <p:nvPr/>
        </p:nvCxnSpPr>
        <p:spPr>
          <a:xfrm flipH="1">
            <a:off x="6894952" y="4554817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0566348-47EF-D742-8E06-694B459A92D1}"/>
              </a:ext>
            </a:extLst>
          </p:cNvPr>
          <p:cNvCxnSpPr>
            <a:cxnSpLocks/>
          </p:cNvCxnSpPr>
          <p:nvPr/>
        </p:nvCxnSpPr>
        <p:spPr>
          <a:xfrm flipV="1">
            <a:off x="7615057" y="2549194"/>
            <a:ext cx="6074" cy="196599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087D6F43-85A1-6648-A21E-09BACCB563B1}"/>
              </a:ext>
            </a:extLst>
          </p:cNvPr>
          <p:cNvCxnSpPr>
            <a:cxnSpLocks/>
          </p:cNvCxnSpPr>
          <p:nvPr/>
        </p:nvCxnSpPr>
        <p:spPr>
          <a:xfrm flipH="1">
            <a:off x="7605933" y="2745793"/>
            <a:ext cx="704818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FC52E387-01F4-CF48-A693-0F2193C51529}"/>
              </a:ext>
            </a:extLst>
          </p:cNvPr>
          <p:cNvCxnSpPr>
            <a:cxnSpLocks/>
          </p:cNvCxnSpPr>
          <p:nvPr/>
        </p:nvCxnSpPr>
        <p:spPr>
          <a:xfrm flipV="1">
            <a:off x="8310751" y="2745793"/>
            <a:ext cx="0" cy="875273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C1741D79-416C-6D42-9397-ADEE71B2B9EA}"/>
              </a:ext>
            </a:extLst>
          </p:cNvPr>
          <p:cNvCxnSpPr>
            <a:cxnSpLocks/>
          </p:cNvCxnSpPr>
          <p:nvPr/>
        </p:nvCxnSpPr>
        <p:spPr>
          <a:xfrm flipH="1">
            <a:off x="7605933" y="3621066"/>
            <a:ext cx="704818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A1F6887-077E-C844-907F-137F1A1EAB46}"/>
              </a:ext>
            </a:extLst>
          </p:cNvPr>
          <p:cNvCxnSpPr>
            <a:cxnSpLocks/>
          </p:cNvCxnSpPr>
          <p:nvPr/>
        </p:nvCxnSpPr>
        <p:spPr>
          <a:xfrm flipV="1">
            <a:off x="7607979" y="3611127"/>
            <a:ext cx="0" cy="204361"/>
          </a:xfrm>
          <a:prstGeom prst="straightConnector1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205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F7B6481-61E7-FC47-B271-10D8D38E0E08}"/>
              </a:ext>
            </a:extLst>
          </p:cNvPr>
          <p:cNvCxnSpPr>
            <a:cxnSpLocks/>
          </p:cNvCxnSpPr>
          <p:nvPr/>
        </p:nvCxnSpPr>
        <p:spPr>
          <a:xfrm flipH="1" flipV="1">
            <a:off x="7599977" y="3328742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97AA94D-E9F2-AB4F-851E-8C833682261E}"/>
              </a:ext>
            </a:extLst>
          </p:cNvPr>
          <p:cNvCxnSpPr>
            <a:cxnSpLocks/>
          </p:cNvCxnSpPr>
          <p:nvPr/>
        </p:nvCxnSpPr>
        <p:spPr>
          <a:xfrm flipV="1">
            <a:off x="1786823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216001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Bidirectional RNN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AB6CB-BD19-0643-B29D-49A284C75E7E}"/>
              </a:ext>
            </a:extLst>
          </p:cNvPr>
          <p:cNvSpPr txBox="1"/>
          <p:nvPr/>
        </p:nvSpPr>
        <p:spPr>
          <a:xfrm>
            <a:off x="3771869" y="5969441"/>
            <a:ext cx="209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Bidirectional RNN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10A6D0-ED01-3340-9D16-BF4289C46F9E}"/>
              </a:ext>
            </a:extLst>
          </p:cNvPr>
          <p:cNvSpPr/>
          <p:nvPr/>
        </p:nvSpPr>
        <p:spPr>
          <a:xfrm>
            <a:off x="1336402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F8A807-452D-B343-9B59-88E72FFE9BB2}"/>
              </a:ext>
            </a:extLst>
          </p:cNvPr>
          <p:cNvSpPr/>
          <p:nvPr/>
        </p:nvSpPr>
        <p:spPr>
          <a:xfrm>
            <a:off x="2832970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FE657A-0881-1C42-A29E-A1D01D1A956C}"/>
              </a:ext>
            </a:extLst>
          </p:cNvPr>
          <p:cNvSpPr/>
          <p:nvPr/>
        </p:nvSpPr>
        <p:spPr>
          <a:xfrm>
            <a:off x="4329538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115DB6-4317-6147-A1B6-BFC06CF0E7B0}"/>
              </a:ext>
            </a:extLst>
          </p:cNvPr>
          <p:cNvSpPr/>
          <p:nvPr/>
        </p:nvSpPr>
        <p:spPr>
          <a:xfrm>
            <a:off x="7151986" y="3789989"/>
            <a:ext cx="905256" cy="5577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C36F5AD-F087-AF42-8DC1-B39CF818DF79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2241658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506ED90-36C5-9C43-84AD-76CA432F83A8}"/>
              </a:ext>
            </a:extLst>
          </p:cNvPr>
          <p:cNvCxnSpPr/>
          <p:nvPr/>
        </p:nvCxnSpPr>
        <p:spPr>
          <a:xfrm>
            <a:off x="3738226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BF83D3D-4796-F74D-A685-56A66EAAFFC2}"/>
              </a:ext>
            </a:extLst>
          </p:cNvPr>
          <p:cNvCxnSpPr/>
          <p:nvPr/>
        </p:nvCxnSpPr>
        <p:spPr>
          <a:xfrm>
            <a:off x="523479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55EFE1-9971-5B43-A906-8860174E2C0C}"/>
              </a:ext>
            </a:extLst>
          </p:cNvPr>
          <p:cNvCxnSpPr/>
          <p:nvPr/>
        </p:nvCxnSpPr>
        <p:spPr>
          <a:xfrm>
            <a:off x="6560674" y="4068881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CB57CF-4313-2D47-B682-A918A7A41D45}"/>
                  </a:ext>
                </a:extLst>
              </p:cNvPr>
              <p:cNvSpPr txBox="1"/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CB57CF-4313-2D47-B682-A918A7A41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810" y="4809021"/>
                <a:ext cx="48962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0986D1-0825-4747-8EC5-59D34E6BD574}"/>
                  </a:ext>
                </a:extLst>
              </p:cNvPr>
              <p:cNvSpPr txBox="1"/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D0986D1-0825-4747-8EC5-59D34E6BD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87" y="4809021"/>
                <a:ext cx="49494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677DC2-6133-4440-AE53-692BA8A2FC2A}"/>
                  </a:ext>
                </a:extLst>
              </p:cNvPr>
              <p:cNvSpPr txBox="1"/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6677DC2-6133-4440-AE53-692BA8A2F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538" y="4809021"/>
                <a:ext cx="49494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FA628220-7554-9141-9177-74D765F7F270}"/>
              </a:ext>
            </a:extLst>
          </p:cNvPr>
          <p:cNvSpPr txBox="1"/>
          <p:nvPr/>
        </p:nvSpPr>
        <p:spPr>
          <a:xfrm>
            <a:off x="5991251" y="3868826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A959C62-FA9A-B045-992F-E6B69B9A7C53}"/>
                  </a:ext>
                </a:extLst>
              </p:cNvPr>
              <p:cNvSpPr txBox="1"/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A959C62-FA9A-B045-992F-E6B69B9A7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394" y="4783375"/>
                <a:ext cx="5090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>
            <a:extLst>
              <a:ext uri="{FF2B5EF4-FFF2-40B4-BE49-F238E27FC236}">
                <a16:creationId xmlns:a16="http://schemas.microsoft.com/office/drawing/2014/main" id="{96FBF7ED-B75B-0642-B853-655FB2239FAC}"/>
              </a:ext>
            </a:extLst>
          </p:cNvPr>
          <p:cNvSpPr/>
          <p:nvPr/>
        </p:nvSpPr>
        <p:spPr>
          <a:xfrm>
            <a:off x="1324210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53B960-5683-3143-BC70-C1303E06F2AB}"/>
              </a:ext>
            </a:extLst>
          </p:cNvPr>
          <p:cNvSpPr/>
          <p:nvPr/>
        </p:nvSpPr>
        <p:spPr>
          <a:xfrm>
            <a:off x="2820778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5AB9271-B878-E944-9F18-B089AA973C67}"/>
              </a:ext>
            </a:extLst>
          </p:cNvPr>
          <p:cNvSpPr/>
          <p:nvPr/>
        </p:nvSpPr>
        <p:spPr>
          <a:xfrm>
            <a:off x="4317346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E62301-ACB7-E340-BEA1-492553BD0BA2}"/>
              </a:ext>
            </a:extLst>
          </p:cNvPr>
          <p:cNvSpPr/>
          <p:nvPr/>
        </p:nvSpPr>
        <p:spPr>
          <a:xfrm>
            <a:off x="7139794" y="2948741"/>
            <a:ext cx="905256" cy="5577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388695A-769A-0143-AB20-F7C104F7FBE2}"/>
              </a:ext>
            </a:extLst>
          </p:cNvPr>
          <p:cNvCxnSpPr/>
          <p:nvPr/>
        </p:nvCxnSpPr>
        <p:spPr>
          <a:xfrm>
            <a:off x="2229466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313569F-B076-8C42-97FB-A2C64C737AB9}"/>
              </a:ext>
            </a:extLst>
          </p:cNvPr>
          <p:cNvCxnSpPr/>
          <p:nvPr/>
        </p:nvCxnSpPr>
        <p:spPr>
          <a:xfrm>
            <a:off x="3726034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DD044A3-F3FC-5D42-A3D5-B6E2AC86A6C9}"/>
              </a:ext>
            </a:extLst>
          </p:cNvPr>
          <p:cNvCxnSpPr/>
          <p:nvPr/>
        </p:nvCxnSpPr>
        <p:spPr>
          <a:xfrm>
            <a:off x="5222602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DFDE21A-56C0-A84C-87DE-FAC591585355}"/>
              </a:ext>
            </a:extLst>
          </p:cNvPr>
          <p:cNvCxnSpPr/>
          <p:nvPr/>
        </p:nvCxnSpPr>
        <p:spPr>
          <a:xfrm>
            <a:off x="6548482" y="3227633"/>
            <a:ext cx="59131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B3CEF999-C005-3A40-B37F-0F1935A948E7}"/>
              </a:ext>
            </a:extLst>
          </p:cNvPr>
          <p:cNvCxnSpPr>
            <a:cxnSpLocks/>
          </p:cNvCxnSpPr>
          <p:nvPr/>
        </p:nvCxnSpPr>
        <p:spPr>
          <a:xfrm flipV="1">
            <a:off x="1757006" y="2363525"/>
            <a:ext cx="0" cy="586296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74DC3A0-D43B-9340-AFB2-EE2020A7349C}"/>
                  </a:ext>
                </a:extLst>
              </p:cNvPr>
              <p:cNvSpPr txBox="1"/>
              <p:nvPr/>
            </p:nvSpPr>
            <p:spPr>
              <a:xfrm>
                <a:off x="7351202" y="1974779"/>
                <a:ext cx="492379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ko-KR" altLang="en-US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74DC3A0-D43B-9340-AFB2-EE2020A73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202" y="1974779"/>
                <a:ext cx="492379" cy="410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3979A3D-41B5-DF41-8F65-FC80C1D6B8DB}"/>
                  </a:ext>
                </a:extLst>
              </p:cNvPr>
              <p:cNvSpPr txBox="1"/>
              <p:nvPr/>
            </p:nvSpPr>
            <p:spPr>
              <a:xfrm>
                <a:off x="1515786" y="1944006"/>
                <a:ext cx="492379" cy="410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kumimoji="1" lang="ko-KR" alt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3979A3D-41B5-DF41-8F65-FC80C1D6B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786" y="1944006"/>
                <a:ext cx="492379" cy="4104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4C4059F2-B256-AA41-8CDF-C31F14BDF14C}"/>
              </a:ext>
            </a:extLst>
          </p:cNvPr>
          <p:cNvCxnSpPr>
            <a:cxnSpLocks/>
          </p:cNvCxnSpPr>
          <p:nvPr/>
        </p:nvCxnSpPr>
        <p:spPr>
          <a:xfrm flipH="1">
            <a:off x="1081960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543490A1-F80D-D740-81CF-DA1BC04116FF}"/>
              </a:ext>
            </a:extLst>
          </p:cNvPr>
          <p:cNvCxnSpPr>
            <a:cxnSpLocks/>
          </p:cNvCxnSpPr>
          <p:nvPr/>
        </p:nvCxnSpPr>
        <p:spPr>
          <a:xfrm flipV="1">
            <a:off x="1081960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[R] 92">
            <a:extLst>
              <a:ext uri="{FF2B5EF4-FFF2-40B4-BE49-F238E27FC236}">
                <a16:creationId xmlns:a16="http://schemas.microsoft.com/office/drawing/2014/main" id="{08B376B9-0DD8-C347-8221-29050EB340D3}"/>
              </a:ext>
            </a:extLst>
          </p:cNvPr>
          <p:cNvCxnSpPr>
            <a:cxnSpLocks/>
          </p:cNvCxnSpPr>
          <p:nvPr/>
        </p:nvCxnSpPr>
        <p:spPr>
          <a:xfrm flipH="1">
            <a:off x="1081960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1BB91EA2-6E23-6045-993D-0AD143A32626}"/>
              </a:ext>
            </a:extLst>
          </p:cNvPr>
          <p:cNvCxnSpPr>
            <a:cxnSpLocks/>
          </p:cNvCxnSpPr>
          <p:nvPr/>
        </p:nvCxnSpPr>
        <p:spPr>
          <a:xfrm flipH="1" flipV="1">
            <a:off x="1789030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247ABCE-4E05-864D-BA69-8C6A0A436911}"/>
              </a:ext>
            </a:extLst>
          </p:cNvPr>
          <p:cNvCxnSpPr>
            <a:cxnSpLocks/>
          </p:cNvCxnSpPr>
          <p:nvPr/>
        </p:nvCxnSpPr>
        <p:spPr>
          <a:xfrm flipH="1" flipV="1">
            <a:off x="3282006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1CC891A-FBEC-3344-BB10-AC41C6AEADD1}"/>
              </a:ext>
            </a:extLst>
          </p:cNvPr>
          <p:cNvCxnSpPr>
            <a:cxnSpLocks/>
          </p:cNvCxnSpPr>
          <p:nvPr/>
        </p:nvCxnSpPr>
        <p:spPr>
          <a:xfrm flipH="1" flipV="1">
            <a:off x="4781757" y="4347773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E2BE990-1EE8-4449-B29A-74743EDB2FDF}"/>
              </a:ext>
            </a:extLst>
          </p:cNvPr>
          <p:cNvCxnSpPr>
            <a:cxnSpLocks/>
          </p:cNvCxnSpPr>
          <p:nvPr/>
        </p:nvCxnSpPr>
        <p:spPr>
          <a:xfrm flipH="1" flipV="1">
            <a:off x="7604613" y="4322127"/>
            <a:ext cx="3591" cy="461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ECAF2A1D-8D2A-974E-A3DE-312DCBCC746B}"/>
              </a:ext>
            </a:extLst>
          </p:cNvPr>
          <p:cNvCxnSpPr>
            <a:cxnSpLocks/>
          </p:cNvCxnSpPr>
          <p:nvPr/>
        </p:nvCxnSpPr>
        <p:spPr>
          <a:xfrm flipV="1">
            <a:off x="3281831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B1B059E9-0BCA-1747-8A8E-3B467F7A78D6}"/>
              </a:ext>
            </a:extLst>
          </p:cNvPr>
          <p:cNvCxnSpPr>
            <a:cxnSpLocks/>
          </p:cNvCxnSpPr>
          <p:nvPr/>
        </p:nvCxnSpPr>
        <p:spPr>
          <a:xfrm flipH="1">
            <a:off x="2576968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668BFF1C-FB7B-CE42-AE44-FC0E304D67A4}"/>
              </a:ext>
            </a:extLst>
          </p:cNvPr>
          <p:cNvCxnSpPr>
            <a:cxnSpLocks/>
          </p:cNvCxnSpPr>
          <p:nvPr/>
        </p:nvCxnSpPr>
        <p:spPr>
          <a:xfrm flipV="1">
            <a:off x="2576968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[R] 100">
            <a:extLst>
              <a:ext uri="{FF2B5EF4-FFF2-40B4-BE49-F238E27FC236}">
                <a16:creationId xmlns:a16="http://schemas.microsoft.com/office/drawing/2014/main" id="{7496D19D-3EA0-0344-8820-E852C3F26225}"/>
              </a:ext>
            </a:extLst>
          </p:cNvPr>
          <p:cNvCxnSpPr>
            <a:cxnSpLocks/>
          </p:cNvCxnSpPr>
          <p:nvPr/>
        </p:nvCxnSpPr>
        <p:spPr>
          <a:xfrm flipH="1">
            <a:off x="2576968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6D25738-3821-1947-AFC7-13D21DA7755B}"/>
              </a:ext>
            </a:extLst>
          </p:cNvPr>
          <p:cNvCxnSpPr>
            <a:cxnSpLocks/>
          </p:cNvCxnSpPr>
          <p:nvPr/>
        </p:nvCxnSpPr>
        <p:spPr>
          <a:xfrm flipV="1">
            <a:off x="4773873" y="3480879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BE4A94A5-1B84-074E-B7EE-C8DC1ABA2282}"/>
              </a:ext>
            </a:extLst>
          </p:cNvPr>
          <p:cNvCxnSpPr>
            <a:cxnSpLocks/>
          </p:cNvCxnSpPr>
          <p:nvPr/>
        </p:nvCxnSpPr>
        <p:spPr>
          <a:xfrm flipH="1">
            <a:off x="4069010" y="3677478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[R] 103">
            <a:extLst>
              <a:ext uri="{FF2B5EF4-FFF2-40B4-BE49-F238E27FC236}">
                <a16:creationId xmlns:a16="http://schemas.microsoft.com/office/drawing/2014/main" id="{314D01BA-E9D4-B64A-AF9E-CC30A0CED473}"/>
              </a:ext>
            </a:extLst>
          </p:cNvPr>
          <p:cNvCxnSpPr>
            <a:cxnSpLocks/>
          </p:cNvCxnSpPr>
          <p:nvPr/>
        </p:nvCxnSpPr>
        <p:spPr>
          <a:xfrm flipV="1">
            <a:off x="4069010" y="3677478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[R] 104">
            <a:extLst>
              <a:ext uri="{FF2B5EF4-FFF2-40B4-BE49-F238E27FC236}">
                <a16:creationId xmlns:a16="http://schemas.microsoft.com/office/drawing/2014/main" id="{0B59D649-27DB-B940-84EC-7951BA41F900}"/>
              </a:ext>
            </a:extLst>
          </p:cNvPr>
          <p:cNvCxnSpPr>
            <a:cxnSpLocks/>
          </p:cNvCxnSpPr>
          <p:nvPr/>
        </p:nvCxnSpPr>
        <p:spPr>
          <a:xfrm flipH="1">
            <a:off x="4069010" y="4552751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0702AA7-6CF8-4043-8BC5-B8EFC136DA92}"/>
              </a:ext>
            </a:extLst>
          </p:cNvPr>
          <p:cNvCxnSpPr>
            <a:cxnSpLocks/>
          </p:cNvCxnSpPr>
          <p:nvPr/>
        </p:nvCxnSpPr>
        <p:spPr>
          <a:xfrm flipV="1">
            <a:off x="7599815" y="3482945"/>
            <a:ext cx="6074" cy="196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[R] 106">
            <a:extLst>
              <a:ext uri="{FF2B5EF4-FFF2-40B4-BE49-F238E27FC236}">
                <a16:creationId xmlns:a16="http://schemas.microsoft.com/office/drawing/2014/main" id="{35654653-B20A-9348-8210-577B5525C1DF}"/>
              </a:ext>
            </a:extLst>
          </p:cNvPr>
          <p:cNvCxnSpPr>
            <a:cxnSpLocks/>
          </p:cNvCxnSpPr>
          <p:nvPr/>
        </p:nvCxnSpPr>
        <p:spPr>
          <a:xfrm flipH="1">
            <a:off x="6894952" y="3679544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F9AF62B-32C9-924E-807E-B902E5C04A13}"/>
              </a:ext>
            </a:extLst>
          </p:cNvPr>
          <p:cNvCxnSpPr>
            <a:cxnSpLocks/>
          </p:cNvCxnSpPr>
          <p:nvPr/>
        </p:nvCxnSpPr>
        <p:spPr>
          <a:xfrm flipV="1">
            <a:off x="6894952" y="3679544"/>
            <a:ext cx="0" cy="875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D0B60AB4-4A71-2945-B6E1-899DCAE101ED}"/>
              </a:ext>
            </a:extLst>
          </p:cNvPr>
          <p:cNvCxnSpPr>
            <a:cxnSpLocks/>
          </p:cNvCxnSpPr>
          <p:nvPr/>
        </p:nvCxnSpPr>
        <p:spPr>
          <a:xfrm flipH="1">
            <a:off x="6894952" y="4554817"/>
            <a:ext cx="704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0566348-47EF-D742-8E06-694B459A92D1}"/>
              </a:ext>
            </a:extLst>
          </p:cNvPr>
          <p:cNvCxnSpPr>
            <a:cxnSpLocks/>
          </p:cNvCxnSpPr>
          <p:nvPr/>
        </p:nvCxnSpPr>
        <p:spPr>
          <a:xfrm flipV="1">
            <a:off x="7615057" y="2549194"/>
            <a:ext cx="6074" cy="196599"/>
          </a:xfrm>
          <a:prstGeom prst="straightConnector1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[R] 111">
            <a:extLst>
              <a:ext uri="{FF2B5EF4-FFF2-40B4-BE49-F238E27FC236}">
                <a16:creationId xmlns:a16="http://schemas.microsoft.com/office/drawing/2014/main" id="{087D6F43-85A1-6648-A21E-09BACCB563B1}"/>
              </a:ext>
            </a:extLst>
          </p:cNvPr>
          <p:cNvCxnSpPr>
            <a:cxnSpLocks/>
          </p:cNvCxnSpPr>
          <p:nvPr/>
        </p:nvCxnSpPr>
        <p:spPr>
          <a:xfrm flipH="1">
            <a:off x="7605933" y="2745793"/>
            <a:ext cx="704818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[R] 112">
            <a:extLst>
              <a:ext uri="{FF2B5EF4-FFF2-40B4-BE49-F238E27FC236}">
                <a16:creationId xmlns:a16="http://schemas.microsoft.com/office/drawing/2014/main" id="{FC52E387-01F4-CF48-A693-0F2193C51529}"/>
              </a:ext>
            </a:extLst>
          </p:cNvPr>
          <p:cNvCxnSpPr>
            <a:cxnSpLocks/>
          </p:cNvCxnSpPr>
          <p:nvPr/>
        </p:nvCxnSpPr>
        <p:spPr>
          <a:xfrm flipV="1">
            <a:off x="8310751" y="2745793"/>
            <a:ext cx="0" cy="875273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C1741D79-416C-6D42-9397-ADEE71B2B9EA}"/>
              </a:ext>
            </a:extLst>
          </p:cNvPr>
          <p:cNvCxnSpPr>
            <a:cxnSpLocks/>
          </p:cNvCxnSpPr>
          <p:nvPr/>
        </p:nvCxnSpPr>
        <p:spPr>
          <a:xfrm flipH="1">
            <a:off x="7605933" y="3621066"/>
            <a:ext cx="704818" cy="0"/>
          </a:xfrm>
          <a:prstGeom prst="line">
            <a:avLst/>
          </a:prstGeom>
          <a:ln w="158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A1F6887-077E-C844-907F-137F1A1EAB46}"/>
              </a:ext>
            </a:extLst>
          </p:cNvPr>
          <p:cNvCxnSpPr>
            <a:cxnSpLocks/>
          </p:cNvCxnSpPr>
          <p:nvPr/>
        </p:nvCxnSpPr>
        <p:spPr>
          <a:xfrm flipV="1">
            <a:off x="7607979" y="3611127"/>
            <a:ext cx="0" cy="204361"/>
          </a:xfrm>
          <a:prstGeom prst="straightConnector1">
            <a:avLst/>
          </a:prstGeom>
          <a:ln w="15875">
            <a:solidFill>
              <a:schemeClr val="accent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DE01BC-1C4E-204C-B0B1-24C005227FDC}"/>
                  </a:ext>
                </a:extLst>
              </p:cNvPr>
              <p:cNvSpPr txBox="1"/>
              <p:nvPr/>
            </p:nvSpPr>
            <p:spPr>
              <a:xfrm>
                <a:off x="8723442" y="2446673"/>
                <a:ext cx="2307491" cy="2844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=[ 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; 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kumimoji="1" lang="en-US" altLang="ko-KR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 =</m:t>
                      </m:r>
                      <m:acc>
                        <m:accPr>
                          <m:chr m:val="⃗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⃖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𝐹𝑜𝑟𝑤𝑎𝑟𝑑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𝑅𝑁𝑁</m:t>
                    </m:r>
                  </m:oMath>
                </a14:m>
                <a:endParaRPr kumimoji="1" lang="en-US" altLang="ko-KR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𝐵𝑎𝑐𝑘𝑤𝑎𝑟𝑑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𝑅𝑁𝑁</m:t>
                    </m:r>
                  </m:oMath>
                </a14:m>
                <a:endParaRPr kumimoji="1" lang="en-US" altLang="ko-KR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kumimoji="1"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ko-KR" b="0" i="0" smtClean="0">
                        <a:latin typeface="Cambria Math" panose="02040503050406030204" pitchFamily="18" charset="0"/>
                      </a:rPr>
                      <m:t>Length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DE01BC-1C4E-204C-B0B1-24C00522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442" y="2446673"/>
                <a:ext cx="2307491" cy="2844305"/>
              </a:xfrm>
              <a:prstGeom prst="rect">
                <a:avLst/>
              </a:prstGeom>
              <a:blipFill>
                <a:blip r:embed="rId8"/>
                <a:stretch>
                  <a:fillRect l="-1093" b="-1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168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</p:spTree>
    <p:extLst>
      <p:ext uri="{BB962C8B-B14F-4D97-AF65-F5344CB8AC3E}">
        <p14:creationId xmlns:p14="http://schemas.microsoft.com/office/powerpoint/2010/main" val="3122434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0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5B0C9D-79D4-8945-A906-253BB14511DD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2712145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36A12A4-D220-2749-ACBF-6BCA2A614792}"/>
              </a:ext>
            </a:extLst>
          </p:cNvPr>
          <p:cNvSpPr/>
          <p:nvPr/>
        </p:nvSpPr>
        <p:spPr>
          <a:xfrm>
            <a:off x="9650896" y="2375452"/>
            <a:ext cx="367747" cy="6559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798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336848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𝑑𝑒𝑐𝑜𝑑𝑒𝑟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h𝑖𝑑𝑑𝑒𝑛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𝑠𝑡𝑎𝑡𝑒</m:t>
                    </m:r>
                  </m:oMath>
                </a14:m>
                <a:endParaRPr kumimoji="1" lang="en-US" altLang="ko-KR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𝑑𝑒𝑐𝑜𝑑𝑒𝑟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𝑖𝑛𝑝𝑢𝑡</m:t>
                    </m:r>
                  </m:oMath>
                </a14:m>
                <a:endParaRPr kumimoji="1"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𝑐𝑜𝑛𝑡𝑒𝑥𝑡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𝑣𝑒𝑐𝑡𝑜𝑟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3368486" cy="1631216"/>
              </a:xfrm>
              <a:prstGeom prst="rect">
                <a:avLst/>
              </a:prstGeom>
              <a:blipFill>
                <a:blip r:embed="rId3"/>
                <a:stretch>
                  <a:fillRect l="-1128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D511F2B-D052-1D43-A7A7-FD42D39B72AF}"/>
              </a:ext>
            </a:extLst>
          </p:cNvPr>
          <p:cNvSpPr/>
          <p:nvPr/>
        </p:nvSpPr>
        <p:spPr>
          <a:xfrm>
            <a:off x="9650896" y="2375452"/>
            <a:ext cx="367747" cy="6559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7048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3368486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𝑑𝑒𝑐𝑜𝑑𝑒𝑟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h𝑖𝑑𝑑𝑒𝑛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𝑠𝑡𝑎𝑡𝑒</m:t>
                    </m:r>
                  </m:oMath>
                </a14:m>
                <a:endParaRPr kumimoji="1" lang="en-US" altLang="ko-KR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𝑑𝑒𝑐𝑜𝑑𝑒𝑟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𝑖𝑛𝑝𝑢𝑡</m:t>
                    </m:r>
                  </m:oMath>
                </a14:m>
                <a:endParaRPr kumimoji="1" lang="en-US" altLang="ko-K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kumimoji="1" lang="en-US" altLang="ko-KR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kumimoji="1"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𝑐𝑜𝑛𝑡𝑒𝑥𝑡</m:t>
                    </m:r>
                    <m:r>
                      <a:rPr kumimoji="1"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𝑣𝑒𝑐𝑡𝑜𝑟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3368486" cy="1631216"/>
              </a:xfrm>
              <a:prstGeom prst="rect">
                <a:avLst/>
              </a:prstGeom>
              <a:blipFill>
                <a:blip r:embed="rId3"/>
                <a:stretch>
                  <a:fillRect l="-1128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D511F2B-D052-1D43-A7A7-FD42D39B72AF}"/>
              </a:ext>
            </a:extLst>
          </p:cNvPr>
          <p:cNvSpPr/>
          <p:nvPr/>
        </p:nvSpPr>
        <p:spPr>
          <a:xfrm>
            <a:off x="9650896" y="2375452"/>
            <a:ext cx="367747" cy="65598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7043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blipFill>
                <a:blip r:embed="rId3"/>
                <a:stretch>
                  <a:fillRect l="-12690" t="-21705" b="-84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ED511F2B-D052-1D43-A7A7-FD42D39B72AF}"/>
              </a:ext>
            </a:extLst>
          </p:cNvPr>
          <p:cNvSpPr/>
          <p:nvPr/>
        </p:nvSpPr>
        <p:spPr>
          <a:xfrm>
            <a:off x="8249480" y="3309731"/>
            <a:ext cx="2166730" cy="97403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6509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blipFill>
                <a:blip r:embed="rId3"/>
                <a:stretch>
                  <a:fillRect l="-12690" t="-21705" b="-84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1C2F682D-95D9-354D-93E8-4A84503A851B}"/>
              </a:ext>
            </a:extLst>
          </p:cNvPr>
          <p:cNvSpPr/>
          <p:nvPr/>
        </p:nvSpPr>
        <p:spPr>
          <a:xfrm>
            <a:off x="8249480" y="3309731"/>
            <a:ext cx="2166730" cy="97403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587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1635256"/>
              </a:xfrm>
              <a:prstGeom prst="rect">
                <a:avLst/>
              </a:prstGeom>
              <a:blipFill>
                <a:blip r:embed="rId3"/>
                <a:stretch>
                  <a:fillRect l="-12690" t="-21705" b="-84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1F45F0D-4164-3E44-B648-42BBCCBF1E02}"/>
              </a:ext>
            </a:extLst>
          </p:cNvPr>
          <p:cNvSpPr txBox="1"/>
          <p:nvPr/>
        </p:nvSpPr>
        <p:spPr>
          <a:xfrm>
            <a:off x="1212574" y="4009647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attention weight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4C5549-BB47-9648-BD78-9EBFBBC2AA68}"/>
              </a:ext>
            </a:extLst>
          </p:cNvPr>
          <p:cNvSpPr/>
          <p:nvPr/>
        </p:nvSpPr>
        <p:spPr>
          <a:xfrm>
            <a:off x="8249480" y="3309731"/>
            <a:ext cx="2166730" cy="97403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042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blipFill>
                <a:blip r:embed="rId3"/>
                <a:stretch>
                  <a:fillRect l="-12690" t="-15819" b="-34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38D864A0-9FC0-5142-87C4-27190AE2CB06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951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blipFill>
                <a:blip r:embed="rId3"/>
                <a:stretch>
                  <a:fillRect l="-12690" t="-15819" b="-34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011BE2DB-8DAA-8F40-BBED-18B790692555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468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239587"/>
              </a:xfrm>
              <a:prstGeom prst="rect">
                <a:avLst/>
              </a:prstGeom>
              <a:blipFill>
                <a:blip r:embed="rId3"/>
                <a:stretch>
                  <a:fillRect l="-12690" t="-15819" b="-34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63D4296-3F0E-6642-99F4-D75BD146994E}"/>
              </a:ext>
            </a:extLst>
          </p:cNvPr>
          <p:cNvSpPr txBox="1"/>
          <p:nvPr/>
        </p:nvSpPr>
        <p:spPr>
          <a:xfrm>
            <a:off x="1801010" y="4724370"/>
            <a:ext cx="260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attention score(energy)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5AE03-6458-F247-9116-8351F7B66CA9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7950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F6D24-403E-8642-A2DE-B8C75C286506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45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173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5496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5BBF37-4226-774D-A4DD-1A3A036E6BE9}"/>
              </a:ext>
            </a:extLst>
          </p:cNvPr>
          <p:cNvCxnSpPr/>
          <p:nvPr/>
        </p:nvCxnSpPr>
        <p:spPr>
          <a:xfrm>
            <a:off x="2623930" y="4979504"/>
            <a:ext cx="100385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/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중요도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blipFill>
                <a:blip r:embed="rId4"/>
                <a:stretch>
                  <a:fillRect l="-1034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577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5BBF37-4226-774D-A4DD-1A3A036E6BE9}"/>
              </a:ext>
            </a:extLst>
          </p:cNvPr>
          <p:cNvCxnSpPr/>
          <p:nvPr/>
        </p:nvCxnSpPr>
        <p:spPr>
          <a:xfrm>
            <a:off x="2623930" y="4979504"/>
            <a:ext cx="100385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/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중요도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blipFill>
                <a:blip r:embed="rId4"/>
                <a:stretch>
                  <a:fillRect l="-1034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FBCAE3-BD2B-9C47-906E-C01C1B1E8908}"/>
              </a:ext>
            </a:extLst>
          </p:cNvPr>
          <p:cNvCxnSpPr>
            <a:cxnSpLocks/>
          </p:cNvCxnSpPr>
          <p:nvPr/>
        </p:nvCxnSpPr>
        <p:spPr>
          <a:xfrm flipV="1">
            <a:off x="2623930" y="3916017"/>
            <a:ext cx="1003852" cy="4171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/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확률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blipFill>
                <a:blip r:embed="rId5"/>
                <a:stretch>
                  <a:fillRect l="-1107" t="-1923" r="-369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805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5BBF37-4226-774D-A4DD-1A3A036E6BE9}"/>
              </a:ext>
            </a:extLst>
          </p:cNvPr>
          <p:cNvCxnSpPr/>
          <p:nvPr/>
        </p:nvCxnSpPr>
        <p:spPr>
          <a:xfrm>
            <a:off x="2623930" y="4979504"/>
            <a:ext cx="100385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/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중요도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blipFill>
                <a:blip r:embed="rId4"/>
                <a:stretch>
                  <a:fillRect l="-1034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FBCAE3-BD2B-9C47-906E-C01C1B1E8908}"/>
              </a:ext>
            </a:extLst>
          </p:cNvPr>
          <p:cNvCxnSpPr>
            <a:cxnSpLocks/>
          </p:cNvCxnSpPr>
          <p:nvPr/>
        </p:nvCxnSpPr>
        <p:spPr>
          <a:xfrm flipV="1">
            <a:off x="2623930" y="3916017"/>
            <a:ext cx="1003852" cy="4171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/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확률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blipFill>
                <a:blip r:embed="rId5"/>
                <a:stretch>
                  <a:fillRect l="-1107" t="-1923" r="-369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241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5BBF37-4226-774D-A4DD-1A3A036E6BE9}"/>
              </a:ext>
            </a:extLst>
          </p:cNvPr>
          <p:cNvCxnSpPr/>
          <p:nvPr/>
        </p:nvCxnSpPr>
        <p:spPr>
          <a:xfrm>
            <a:off x="2623930" y="4979504"/>
            <a:ext cx="100385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/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중요도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blipFill>
                <a:blip r:embed="rId4"/>
                <a:stretch>
                  <a:fillRect l="-1034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FBCAE3-BD2B-9C47-906E-C01C1B1E8908}"/>
              </a:ext>
            </a:extLst>
          </p:cNvPr>
          <p:cNvCxnSpPr>
            <a:cxnSpLocks/>
          </p:cNvCxnSpPr>
          <p:nvPr/>
        </p:nvCxnSpPr>
        <p:spPr>
          <a:xfrm flipV="1">
            <a:off x="2623930" y="3916017"/>
            <a:ext cx="1003852" cy="4171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/>
              <p:nvPr/>
            </p:nvSpPr>
            <p:spPr>
              <a:xfrm>
                <a:off x="3647660" y="3534685"/>
                <a:ext cx="343074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확률</a:t>
                </a:r>
                <a:endParaRPr kumimoji="1" lang="en-US" altLang="ko-KR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kumimoji="1" lang="en-US" altLang="ko-KR" dirty="0">
                    <a:solidFill>
                      <a:srgbClr val="C00000"/>
                    </a:solidFill>
                  </a:rPr>
                  <a:t>(0~1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ko-KR" altLang="en-US" dirty="0" err="1">
                    <a:solidFill>
                      <a:srgbClr val="C00000"/>
                    </a:solidFill>
                  </a:rPr>
                  <a:t>사이값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)</a:t>
                </a:r>
                <a:endParaRPr kumimoji="1" lang="ko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3534685"/>
                <a:ext cx="3430747" cy="923330"/>
              </a:xfrm>
              <a:prstGeom prst="rect">
                <a:avLst/>
              </a:prstGeom>
              <a:blipFill>
                <a:blip r:embed="rId5"/>
                <a:stretch>
                  <a:fillRect l="-1107" t="-1351" r="-369" b="-9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3031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4BD37A8B-1F4E-5F46-9AE8-716AF9D89DFF}"/>
              </a:ext>
            </a:extLst>
          </p:cNvPr>
          <p:cNvSpPr/>
          <p:nvPr/>
        </p:nvSpPr>
        <p:spPr>
          <a:xfrm>
            <a:off x="7678531" y="3680791"/>
            <a:ext cx="3454400" cy="266037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35BBF37-4226-774D-A4DD-1A3A036E6BE9}"/>
              </a:ext>
            </a:extLst>
          </p:cNvPr>
          <p:cNvCxnSpPr/>
          <p:nvPr/>
        </p:nvCxnSpPr>
        <p:spPr>
          <a:xfrm>
            <a:off x="2623930" y="4979504"/>
            <a:ext cx="1003852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/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중요도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E31A11-D7E1-F842-8880-1843796F8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4656338"/>
                <a:ext cx="3661580" cy="646331"/>
              </a:xfrm>
              <a:prstGeom prst="rect">
                <a:avLst/>
              </a:prstGeom>
              <a:blipFill>
                <a:blip r:embed="rId4"/>
                <a:stretch>
                  <a:fillRect l="-1034" t="-3846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BFBCAE3-BD2B-9C47-906E-C01C1B1E8908}"/>
              </a:ext>
            </a:extLst>
          </p:cNvPr>
          <p:cNvCxnSpPr>
            <a:cxnSpLocks/>
          </p:cNvCxnSpPr>
          <p:nvPr/>
        </p:nvCxnSpPr>
        <p:spPr>
          <a:xfrm flipV="1">
            <a:off x="2623930" y="3916017"/>
            <a:ext cx="1003852" cy="41715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/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kumimoji="1" lang="en-US" altLang="ko-KR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input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을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ko-KR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>
                    <a:solidFill>
                      <a:srgbClr val="C00000"/>
                    </a:solidFill>
                  </a:rPr>
                  <a:t>번째 </a:t>
                </a:r>
                <a:r>
                  <a:rPr kumimoji="1" lang="en-US" altLang="ko-KR" dirty="0">
                    <a:solidFill>
                      <a:srgbClr val="C00000"/>
                    </a:solidFill>
                  </a:rPr>
                  <a:t>output</a:t>
                </a:r>
                <a:r>
                  <a:rPr kumimoji="1" lang="ko-KR" altLang="en-US" dirty="0">
                    <a:solidFill>
                      <a:srgbClr val="C00000"/>
                    </a:solidFill>
                  </a:rPr>
                  <a:t>에 </a:t>
                </a:r>
                <a:endParaRPr kumimoji="1" lang="en-US" altLang="ko-KR" dirty="0">
                  <a:solidFill>
                    <a:srgbClr val="C00000"/>
                  </a:solidFill>
                </a:endParaRPr>
              </a:p>
              <a:p>
                <a:r>
                  <a:rPr kumimoji="1" lang="ko-KR" altLang="en-US" dirty="0">
                    <a:solidFill>
                      <a:srgbClr val="C00000"/>
                    </a:solidFill>
                  </a:rPr>
                  <a:t>얼마나 반영할지 나타내는 </a:t>
                </a:r>
                <a:r>
                  <a:rPr kumimoji="1" lang="ko-KR" altLang="en-US" b="1" dirty="0">
                    <a:solidFill>
                      <a:srgbClr val="C00000"/>
                    </a:solidFill>
                  </a:rPr>
                  <a:t>확률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194B77-327D-874A-B0CD-B2F2F256D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660" y="3534685"/>
                <a:ext cx="3430747" cy="646331"/>
              </a:xfrm>
              <a:prstGeom prst="rect">
                <a:avLst/>
              </a:prstGeom>
              <a:blipFill>
                <a:blip r:embed="rId5"/>
                <a:stretch>
                  <a:fillRect l="-1107" t="-1923" r="-369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393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534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2690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7EF54E-704E-C64C-8B53-EE2D868404DD}"/>
              </a:ext>
            </a:extLst>
          </p:cNvPr>
          <p:cNvSpPr txBox="1"/>
          <p:nvPr/>
        </p:nvSpPr>
        <p:spPr>
          <a:xfrm>
            <a:off x="670982" y="5230919"/>
            <a:ext cx="3670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how to calculate attention score?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469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blipFill>
                <a:blip r:embed="rId3"/>
                <a:stretch>
                  <a:fillRect l="-7246" t="-10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2186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blipFill>
                <a:blip r:embed="rId3"/>
                <a:stretch>
                  <a:fillRect l="-7246" t="-10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C48AE1E-D282-CA4A-B29A-DF12CCC99B02}"/>
              </a:ext>
            </a:extLst>
          </p:cNvPr>
          <p:cNvSpPr txBox="1"/>
          <p:nvPr/>
        </p:nvSpPr>
        <p:spPr>
          <a:xfrm>
            <a:off x="2748260" y="4854681"/>
            <a:ext cx="16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Weight matrix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702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A0883A-4CEF-6246-8F5E-F218E7D480BD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3995296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blipFill>
                <a:blip r:embed="rId3"/>
                <a:stretch>
                  <a:fillRect l="-7246" t="-10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C48AE1E-D282-CA4A-B29A-DF12CCC99B02}"/>
              </a:ext>
            </a:extLst>
          </p:cNvPr>
          <p:cNvSpPr txBox="1"/>
          <p:nvPr/>
        </p:nvSpPr>
        <p:spPr>
          <a:xfrm>
            <a:off x="1307085" y="5739264"/>
            <a:ext cx="16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Weight matrix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920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93EB0-A200-B540-946A-07D90A7D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1" y="1946413"/>
            <a:ext cx="3454400" cy="449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/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FB42F-78A6-114B-B78A-B389DEE09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41" y="2484783"/>
                <a:ext cx="4360361" cy="3254481"/>
              </a:xfrm>
              <a:prstGeom prst="rect">
                <a:avLst/>
              </a:prstGeom>
              <a:blipFill>
                <a:blip r:embed="rId3"/>
                <a:stretch>
                  <a:fillRect l="-7246" t="-10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C48AE1E-D282-CA4A-B29A-DF12CCC99B02}"/>
              </a:ext>
            </a:extLst>
          </p:cNvPr>
          <p:cNvSpPr txBox="1"/>
          <p:nvPr/>
        </p:nvSpPr>
        <p:spPr>
          <a:xfrm>
            <a:off x="1307085" y="5739264"/>
            <a:ext cx="166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Weight matrix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6951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459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124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31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EFCA2-7CCC-394F-936B-A73134F8F568}"/>
              </a:ext>
            </a:extLst>
          </p:cNvPr>
          <p:cNvSpPr txBox="1"/>
          <p:nvPr/>
        </p:nvSpPr>
        <p:spPr>
          <a:xfrm>
            <a:off x="6195392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2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379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EFCA2-7CCC-394F-936B-A73134F8F568}"/>
              </a:ext>
            </a:extLst>
          </p:cNvPr>
          <p:cNvSpPr txBox="1"/>
          <p:nvPr/>
        </p:nvSpPr>
        <p:spPr>
          <a:xfrm>
            <a:off x="6195392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2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D14F3A-5E5E-D44D-9185-1BDE3C0F4572}"/>
              </a:ext>
            </a:extLst>
          </p:cNvPr>
          <p:cNvSpPr txBox="1"/>
          <p:nvPr/>
        </p:nvSpPr>
        <p:spPr>
          <a:xfrm>
            <a:off x="7341705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3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372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EFCA2-7CCC-394F-936B-A73134F8F568}"/>
              </a:ext>
            </a:extLst>
          </p:cNvPr>
          <p:cNvSpPr txBox="1"/>
          <p:nvPr/>
        </p:nvSpPr>
        <p:spPr>
          <a:xfrm>
            <a:off x="6195392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2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F6B92-AE99-F54C-A5BF-E76080D6E2E7}"/>
              </a:ext>
            </a:extLst>
          </p:cNvPr>
          <p:cNvSpPr txBox="1"/>
          <p:nvPr/>
        </p:nvSpPr>
        <p:spPr>
          <a:xfrm>
            <a:off x="7341705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3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E99A6-FB33-A548-A40C-FA39872ED5FB}"/>
              </a:ext>
            </a:extLst>
          </p:cNvPr>
          <p:cNvSpPr txBox="1"/>
          <p:nvPr/>
        </p:nvSpPr>
        <p:spPr>
          <a:xfrm>
            <a:off x="8488018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4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037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EFCA2-7CCC-394F-936B-A73134F8F568}"/>
              </a:ext>
            </a:extLst>
          </p:cNvPr>
          <p:cNvSpPr txBox="1"/>
          <p:nvPr/>
        </p:nvSpPr>
        <p:spPr>
          <a:xfrm>
            <a:off x="6195392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2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F6B92-AE99-F54C-A5BF-E76080D6E2E7}"/>
              </a:ext>
            </a:extLst>
          </p:cNvPr>
          <p:cNvSpPr txBox="1"/>
          <p:nvPr/>
        </p:nvSpPr>
        <p:spPr>
          <a:xfrm>
            <a:off x="7341705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3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E99A6-FB33-A548-A40C-FA39872ED5FB}"/>
              </a:ext>
            </a:extLst>
          </p:cNvPr>
          <p:cNvSpPr txBox="1"/>
          <p:nvPr/>
        </p:nvSpPr>
        <p:spPr>
          <a:xfrm>
            <a:off x="8488018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4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00EE8-8179-3246-B148-5C1A90381872}"/>
              </a:ext>
            </a:extLst>
          </p:cNvPr>
          <p:cNvSpPr txBox="1"/>
          <p:nvPr/>
        </p:nvSpPr>
        <p:spPr>
          <a:xfrm>
            <a:off x="9634331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5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3891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61D311-1579-C043-887E-48D6154D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0" y="2747198"/>
            <a:ext cx="8951495" cy="203946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A59793-5018-8448-8D38-618635F5A40E}"/>
              </a:ext>
            </a:extLst>
          </p:cNvPr>
          <p:cNvSpPr/>
          <p:nvPr/>
        </p:nvSpPr>
        <p:spPr>
          <a:xfrm>
            <a:off x="1302200" y="2892287"/>
            <a:ext cx="3220104" cy="18943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0DE6-A665-1E4D-8878-C6D5B6E4A678}"/>
              </a:ext>
            </a:extLst>
          </p:cNvPr>
          <p:cNvSpPr txBox="1"/>
          <p:nvPr/>
        </p:nvSpPr>
        <p:spPr>
          <a:xfrm>
            <a:off x="2398329" y="4816479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Encoder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53E32-9F11-5548-B547-A041C5622ABF}"/>
              </a:ext>
            </a:extLst>
          </p:cNvPr>
          <p:cNvSpPr txBox="1"/>
          <p:nvPr/>
        </p:nvSpPr>
        <p:spPr>
          <a:xfrm>
            <a:off x="5049079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EFCA2-7CCC-394F-936B-A73134F8F568}"/>
              </a:ext>
            </a:extLst>
          </p:cNvPr>
          <p:cNvSpPr txBox="1"/>
          <p:nvPr/>
        </p:nvSpPr>
        <p:spPr>
          <a:xfrm>
            <a:off x="6195392" y="48164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2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7F6B92-AE99-F54C-A5BF-E76080D6E2E7}"/>
              </a:ext>
            </a:extLst>
          </p:cNvPr>
          <p:cNvSpPr txBox="1"/>
          <p:nvPr/>
        </p:nvSpPr>
        <p:spPr>
          <a:xfrm>
            <a:off x="7341705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3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E99A6-FB33-A548-A40C-FA39872ED5FB}"/>
              </a:ext>
            </a:extLst>
          </p:cNvPr>
          <p:cNvSpPr txBox="1"/>
          <p:nvPr/>
        </p:nvSpPr>
        <p:spPr>
          <a:xfrm>
            <a:off x="8488018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4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00EE8-8179-3246-B148-5C1A90381872}"/>
              </a:ext>
            </a:extLst>
          </p:cNvPr>
          <p:cNvSpPr txBox="1"/>
          <p:nvPr/>
        </p:nvSpPr>
        <p:spPr>
          <a:xfrm>
            <a:off x="9634331" y="48065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5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72249D-1D62-5249-89F8-EC3CB1F1B11A}"/>
              </a:ext>
            </a:extLst>
          </p:cNvPr>
          <p:cNvSpPr/>
          <p:nvPr/>
        </p:nvSpPr>
        <p:spPr>
          <a:xfrm>
            <a:off x="8034157" y="2717381"/>
            <a:ext cx="1219026" cy="265968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25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목적에 맞는 </a:t>
            </a:r>
            <a:r>
              <a:rPr kumimoji="1" lang="en-US" altLang="ko-KR" sz="2000" dirty="0"/>
              <a:t>Source</a:t>
            </a:r>
            <a:r>
              <a:rPr kumimoji="1" lang="ko-KR" altLang="en-US" sz="2000" dirty="0"/>
              <a:t>에 집중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23F05-EB94-D14F-83A7-63EFCB3328E3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42367955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69341" y="244060"/>
            <a:ext cx="11626581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Neural Machine Translation By Jointly Learning To Align And Translate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37FF1E-EED7-C842-9F07-6470229F7513}"/>
              </a:ext>
            </a:extLst>
          </p:cNvPr>
          <p:cNvSpPr txBox="1"/>
          <p:nvPr/>
        </p:nvSpPr>
        <p:spPr>
          <a:xfrm>
            <a:off x="164337" y="1233752"/>
            <a:ext cx="468346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Attention Mechanism (alignment model)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A1AFD52-EF43-F340-BFAD-4F69EE7D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774" y="2214476"/>
            <a:ext cx="7113105" cy="38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399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108643" y="3136612"/>
            <a:ext cx="5974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Various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9820565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27858956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2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5693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2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/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3230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2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/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  <a:blipFill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32EDBCC-AEA5-B744-836A-D4D1B374FA43}"/>
              </a:ext>
            </a:extLst>
          </p:cNvPr>
          <p:cNvSpPr txBox="1"/>
          <p:nvPr/>
        </p:nvSpPr>
        <p:spPr>
          <a:xfrm>
            <a:off x="6537276" y="1871266"/>
            <a:ext cx="22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Additive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521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/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30" y="2504800"/>
                <a:ext cx="4352282" cy="431208"/>
              </a:xfrm>
              <a:prstGeom prst="rect">
                <a:avLst/>
              </a:prstGeom>
              <a:blipFill>
                <a:blip r:embed="rId2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2BE2E96-C018-B346-A6E5-B3EAF8DDC44A}"/>
              </a:ext>
            </a:extLst>
          </p:cNvPr>
          <p:cNvSpPr txBox="1"/>
          <p:nvPr/>
        </p:nvSpPr>
        <p:spPr>
          <a:xfrm>
            <a:off x="6537276" y="1871266"/>
            <a:ext cx="22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Additive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/>
              <p:nvPr/>
            </p:nvSpPr>
            <p:spPr>
              <a:xfrm>
                <a:off x="5408730" y="2997792"/>
                <a:ext cx="4106509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000" dirty="0"/>
                  <a:t>              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func>
                      <m:func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E82E930-39A6-0646-893C-1EB001C64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730" y="2997792"/>
                <a:ext cx="4106509" cy="431208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3243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BE2E96-C018-B346-A6E5-B3EAF8DDC44A}"/>
              </a:ext>
            </a:extLst>
          </p:cNvPr>
          <p:cNvSpPr txBox="1"/>
          <p:nvPr/>
        </p:nvSpPr>
        <p:spPr>
          <a:xfrm>
            <a:off x="6259316" y="1871266"/>
            <a:ext cx="26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Dot-Product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2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4110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/>
              <p:nvPr/>
            </p:nvSpPr>
            <p:spPr>
              <a:xfrm>
                <a:off x="6227256" y="2465043"/>
                <a:ext cx="2601353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256" y="2465043"/>
                <a:ext cx="2601353" cy="446917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2BE2E96-C018-B346-A6E5-B3EAF8DDC44A}"/>
              </a:ext>
            </a:extLst>
          </p:cNvPr>
          <p:cNvSpPr txBox="1"/>
          <p:nvPr/>
        </p:nvSpPr>
        <p:spPr>
          <a:xfrm>
            <a:off x="6259316" y="1871266"/>
            <a:ext cx="26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Dot-Product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79050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/>
              <p:nvPr/>
            </p:nvSpPr>
            <p:spPr>
              <a:xfrm>
                <a:off x="6227256" y="2465043"/>
                <a:ext cx="2601353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256" y="2465043"/>
                <a:ext cx="2601353" cy="446917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2BE2E96-C018-B346-A6E5-B3EAF8DDC44A}"/>
              </a:ext>
            </a:extLst>
          </p:cNvPr>
          <p:cNvSpPr txBox="1"/>
          <p:nvPr/>
        </p:nvSpPr>
        <p:spPr>
          <a:xfrm>
            <a:off x="6259316" y="1871266"/>
            <a:ext cx="26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Dot-Product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D5728D-B5DC-E24B-AB15-492459FA859C}"/>
                  </a:ext>
                </a:extLst>
              </p:cNvPr>
              <p:cNvSpPr txBox="1"/>
              <p:nvPr/>
            </p:nvSpPr>
            <p:spPr>
              <a:xfrm>
                <a:off x="5574705" y="3227406"/>
                <a:ext cx="4020331" cy="403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와</m:t>
                    </m:r>
                    <m:r>
                      <a:rPr kumimoji="1" lang="ko-KR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dimension</a:t>
                </a:r>
                <a:r>
                  <a:rPr lang="ko-KR" altLang="en-US" dirty="0"/>
                  <a:t>이 같아야 함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D5728D-B5DC-E24B-AB15-492459FA8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705" y="3227406"/>
                <a:ext cx="4020331" cy="403187"/>
              </a:xfrm>
              <a:prstGeom prst="rect">
                <a:avLst/>
              </a:prstGeom>
              <a:blipFill>
                <a:blip r:embed="rId4"/>
                <a:stretch>
                  <a:fillRect l="-1258" t="-3030" b="-1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41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32846A-BA24-B34F-80C2-C1F705BAB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1410679"/>
            <a:ext cx="5965958" cy="1671187"/>
          </a:xfrm>
          <a:prstGeom prst="rect">
            <a:avLst/>
          </a:prstGeom>
        </p:spPr>
      </p:pic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C6254752-DD29-CE49-9C1D-0C96CB32DCC5}"/>
              </a:ext>
            </a:extLst>
          </p:cNvPr>
          <p:cNvCxnSpPr>
            <a:cxnSpLocks/>
          </p:cNvCxnSpPr>
          <p:nvPr/>
        </p:nvCxnSpPr>
        <p:spPr>
          <a:xfrm>
            <a:off x="664452" y="2196948"/>
            <a:ext cx="1469148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DCC4C6-73D4-2E41-A854-92BAF174D2AC}"/>
              </a:ext>
            </a:extLst>
          </p:cNvPr>
          <p:cNvSpPr txBox="1"/>
          <p:nvPr/>
        </p:nvSpPr>
        <p:spPr>
          <a:xfrm>
            <a:off x="4018572" y="3776135"/>
            <a:ext cx="4154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/>
              <a:t>주어진 </a:t>
            </a:r>
            <a:r>
              <a:rPr kumimoji="1" lang="ko-KR" altLang="en-US" sz="2000" dirty="0">
                <a:solidFill>
                  <a:schemeClr val="accent2"/>
                </a:solidFill>
              </a:rPr>
              <a:t>목적</a:t>
            </a:r>
            <a:r>
              <a:rPr kumimoji="1" lang="ko-KR" altLang="en-US" sz="2000" dirty="0"/>
              <a:t>에 맞는 </a:t>
            </a:r>
            <a:r>
              <a:rPr kumimoji="1" lang="en-US" altLang="ko-KR" sz="2000" dirty="0">
                <a:solidFill>
                  <a:schemeClr val="accent2"/>
                </a:solidFill>
              </a:rPr>
              <a:t>Source</a:t>
            </a:r>
            <a:r>
              <a:rPr kumimoji="1" lang="ko-KR" altLang="en-US" sz="2000" dirty="0"/>
              <a:t>에 </a:t>
            </a:r>
            <a:r>
              <a:rPr kumimoji="1" lang="ko-KR" altLang="en-US" sz="2000" dirty="0">
                <a:solidFill>
                  <a:srgbClr val="C00000"/>
                </a:solidFill>
              </a:rPr>
              <a:t>집중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2A2D7-00CB-3042-8D8F-222FB11C0304}"/>
              </a:ext>
            </a:extLst>
          </p:cNvPr>
          <p:cNvSpPr txBox="1"/>
          <p:nvPr/>
        </p:nvSpPr>
        <p:spPr>
          <a:xfrm>
            <a:off x="269341" y="545812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What is Attention Mechanism</a:t>
            </a:r>
          </a:p>
        </p:txBody>
      </p:sp>
    </p:spTree>
    <p:extLst>
      <p:ext uri="{BB962C8B-B14F-4D97-AF65-F5344CB8AC3E}">
        <p14:creationId xmlns:p14="http://schemas.microsoft.com/office/powerpoint/2010/main" val="10455858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/>
              <p:nvPr/>
            </p:nvSpPr>
            <p:spPr>
              <a:xfrm>
                <a:off x="5249551" y="4578609"/>
                <a:ext cx="2601353" cy="446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kumimoji="1"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E7E764-C65A-7F4C-BCE3-45436C4B5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551" y="4578609"/>
                <a:ext cx="2601353" cy="446917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2BE2E96-C018-B346-A6E5-B3EAF8DDC44A}"/>
              </a:ext>
            </a:extLst>
          </p:cNvPr>
          <p:cNvSpPr txBox="1"/>
          <p:nvPr/>
        </p:nvSpPr>
        <p:spPr>
          <a:xfrm>
            <a:off x="5249551" y="4031818"/>
            <a:ext cx="26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Dot-Product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3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CFCAB36-490F-FB43-B38F-79C061883ABC}"/>
                  </a:ext>
                </a:extLst>
              </p:cNvPr>
              <p:cNvSpPr/>
              <p:nvPr/>
            </p:nvSpPr>
            <p:spPr>
              <a:xfrm>
                <a:off x="5249551" y="2504800"/>
                <a:ext cx="4352282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i="1"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func>
                        <m:func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CFCAB36-490F-FB43-B38F-79C061883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551" y="2504800"/>
                <a:ext cx="4352282" cy="431208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F8894-AD23-CC40-9E76-F39B6F79276B}"/>
              </a:ext>
            </a:extLst>
          </p:cNvPr>
          <p:cNvSpPr txBox="1"/>
          <p:nvPr/>
        </p:nvSpPr>
        <p:spPr>
          <a:xfrm>
            <a:off x="5249551" y="1919910"/>
            <a:ext cx="221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Additive Attention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008857-51EA-2640-AB92-842173A82814}"/>
                  </a:ext>
                </a:extLst>
              </p:cNvPr>
              <p:cNvSpPr/>
              <p:nvPr/>
            </p:nvSpPr>
            <p:spPr>
              <a:xfrm>
                <a:off x="5249551" y="2997792"/>
                <a:ext cx="4106509" cy="431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000" dirty="0"/>
                  <a:t>              </a:t>
                </a:r>
                <a14:m>
                  <m:oMath xmlns:m="http://schemas.openxmlformats.org/officeDocument/2006/math">
                    <m:r>
                      <a:rPr kumimoji="1"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func>
                      <m:funcPr>
                        <m:ctrlPr>
                          <a:rPr kumimoji="1" lang="en-US" altLang="ko-KR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kumimoji="1"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kumimoji="1" lang="en-US" altLang="ko-KR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kumimoji="1" lang="en-US" altLang="ko-KR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8008857-51EA-2640-AB92-842173A828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551" y="2997792"/>
                <a:ext cx="4106509" cy="431208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1769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/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ko-KR" sz="20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ko-K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r>
                                <a:rPr kumimoji="1" lang="en-US" altLang="ko-K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ko-K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741DA3-5D95-7B42-B7A3-5260B3CE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" y="2055932"/>
                <a:ext cx="2486450" cy="2746136"/>
              </a:xfrm>
              <a:prstGeom prst="rect">
                <a:avLst/>
              </a:prstGeom>
              <a:blipFill>
                <a:blip r:embed="rId2"/>
                <a:stretch>
                  <a:fillRect l="-13198" t="-12903" b="-9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17F8894-AD23-CC40-9E76-F39B6F79276B}"/>
              </a:ext>
            </a:extLst>
          </p:cNvPr>
          <p:cNvSpPr txBox="1"/>
          <p:nvPr/>
        </p:nvSpPr>
        <p:spPr>
          <a:xfrm>
            <a:off x="5249551" y="2055932"/>
            <a:ext cx="297837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Content-based Attention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Location-based Attention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solidFill>
                  <a:schemeClr val="accent2"/>
                </a:solidFill>
              </a:rPr>
              <a:t>General Attention</a:t>
            </a:r>
          </a:p>
          <a:p>
            <a:pPr>
              <a:lnSpc>
                <a:spcPct val="150000"/>
              </a:lnSpc>
            </a:pP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3019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F8894-AD23-CC40-9E76-F39B6F79276B}"/>
              </a:ext>
            </a:extLst>
          </p:cNvPr>
          <p:cNvSpPr txBox="1"/>
          <p:nvPr/>
        </p:nvSpPr>
        <p:spPr>
          <a:xfrm>
            <a:off x="269341" y="1529159"/>
            <a:ext cx="199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2"/>
                </a:solidFill>
              </a:rPr>
              <a:t>Self Attention?</a:t>
            </a:r>
          </a:p>
        </p:txBody>
      </p:sp>
    </p:spTree>
    <p:extLst>
      <p:ext uri="{BB962C8B-B14F-4D97-AF65-F5344CB8AC3E}">
        <p14:creationId xmlns:p14="http://schemas.microsoft.com/office/powerpoint/2010/main" val="3130584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F8894-AD23-CC40-9E76-F39B6F79276B}"/>
              </a:ext>
            </a:extLst>
          </p:cNvPr>
          <p:cNvSpPr txBox="1"/>
          <p:nvPr/>
        </p:nvSpPr>
        <p:spPr>
          <a:xfrm>
            <a:off x="269341" y="1529159"/>
            <a:ext cx="199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2"/>
                </a:solidFill>
              </a:rPr>
              <a:t>Self Attention?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F007D-662E-2442-845E-06EAC3DBB23A}"/>
              </a:ext>
            </a:extLst>
          </p:cNvPr>
          <p:cNvSpPr txBox="1"/>
          <p:nvPr/>
        </p:nvSpPr>
        <p:spPr>
          <a:xfrm>
            <a:off x="269341" y="2204730"/>
            <a:ext cx="698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기존의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에 대해서 </a:t>
            </a:r>
            <a:r>
              <a:rPr kumimoji="1" lang="en-US" altLang="ko-KR" dirty="0"/>
              <a:t>Source</a:t>
            </a:r>
            <a:r>
              <a:rPr kumimoji="1" lang="ko-KR" altLang="en-US" dirty="0"/>
              <a:t>들과의 중요도를 계산 </a:t>
            </a:r>
          </a:p>
        </p:txBody>
      </p:sp>
    </p:spTree>
    <p:extLst>
      <p:ext uri="{BB962C8B-B14F-4D97-AF65-F5344CB8AC3E}">
        <p14:creationId xmlns:p14="http://schemas.microsoft.com/office/powerpoint/2010/main" val="33682305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4980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Various Attention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F8894-AD23-CC40-9E76-F39B6F79276B}"/>
              </a:ext>
            </a:extLst>
          </p:cNvPr>
          <p:cNvSpPr txBox="1"/>
          <p:nvPr/>
        </p:nvSpPr>
        <p:spPr>
          <a:xfrm>
            <a:off x="269341" y="1529159"/>
            <a:ext cx="1992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2"/>
                </a:solidFill>
              </a:rPr>
              <a:t>Self Attention?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F007D-662E-2442-845E-06EAC3DBB23A}"/>
              </a:ext>
            </a:extLst>
          </p:cNvPr>
          <p:cNvSpPr txBox="1"/>
          <p:nvPr/>
        </p:nvSpPr>
        <p:spPr>
          <a:xfrm>
            <a:off x="269341" y="2204730"/>
            <a:ext cx="698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기존의 </a:t>
            </a:r>
            <a:r>
              <a:rPr kumimoji="1" lang="en-US" altLang="ko-KR" dirty="0"/>
              <a:t>Attention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에 대해서 </a:t>
            </a:r>
            <a:r>
              <a:rPr kumimoji="1" lang="en-US" altLang="ko-KR" dirty="0"/>
              <a:t>Source</a:t>
            </a:r>
            <a:r>
              <a:rPr kumimoji="1" lang="ko-KR" altLang="en-US" dirty="0"/>
              <a:t>들과의 중요도를 계산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B2BF1-52BA-164F-8AA9-E368C0776188}"/>
              </a:ext>
            </a:extLst>
          </p:cNvPr>
          <p:cNvSpPr txBox="1"/>
          <p:nvPr/>
        </p:nvSpPr>
        <p:spPr>
          <a:xfrm>
            <a:off x="269340" y="2695635"/>
            <a:ext cx="464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2"/>
                </a:solidFill>
              </a:rPr>
              <a:t>Self Attention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Source</a:t>
            </a:r>
            <a:r>
              <a:rPr kumimoji="1" lang="ko-KR" altLang="en-US" dirty="0"/>
              <a:t>끼리 중요도를 계산</a:t>
            </a:r>
            <a:endParaRPr kumimoji="1"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13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</p:spTree>
    <p:extLst>
      <p:ext uri="{BB962C8B-B14F-4D97-AF65-F5344CB8AC3E}">
        <p14:creationId xmlns:p14="http://schemas.microsoft.com/office/powerpoint/2010/main" val="3634602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272222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7909294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501739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단위를 </a:t>
            </a:r>
            <a:r>
              <a:rPr kumimoji="1" lang="en-US" altLang="ko-KR" dirty="0"/>
              <a:t>Embedding</a:t>
            </a:r>
            <a:r>
              <a:rPr kumimoji="1" lang="ko-KR" altLang="en-US" dirty="0"/>
              <a:t>하기 위한 기법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7553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634430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단위를 </a:t>
            </a:r>
            <a:r>
              <a:rPr kumimoji="1" lang="en-US" altLang="ko-KR" dirty="0"/>
              <a:t>Embedding</a:t>
            </a:r>
            <a:r>
              <a:rPr kumimoji="1" lang="ko-KR" altLang="en-US" dirty="0"/>
              <a:t>하기 위한 기법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내의 관계를 파악하기 위해 </a:t>
            </a:r>
            <a:r>
              <a:rPr kumimoji="1" lang="en-US" altLang="ko-KR" dirty="0"/>
              <a:t>Self Attention </a:t>
            </a:r>
            <a:r>
              <a:rPr kumimoji="1" lang="ko-KR" altLang="en-US" dirty="0"/>
              <a:t>사용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04838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687F3C2-0489-244D-A939-0D534AB16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473499"/>
            <a:ext cx="4293703" cy="6344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9248D4-0D8B-4E47-A945-71D5B0812D9E}"/>
              </a:ext>
            </a:extLst>
          </p:cNvPr>
          <p:cNvSpPr txBox="1"/>
          <p:nvPr/>
        </p:nvSpPr>
        <p:spPr>
          <a:xfrm>
            <a:off x="229585" y="234121"/>
            <a:ext cx="7744043" cy="655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dirty="0"/>
              <a:t>Structured Self-Attentive Sentence Embedding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97EAD0-EF16-6948-873D-1F96C45A306C}"/>
              </a:ext>
            </a:extLst>
          </p:cNvPr>
          <p:cNvSpPr txBox="1"/>
          <p:nvPr/>
        </p:nvSpPr>
        <p:spPr>
          <a:xfrm>
            <a:off x="269341" y="1426464"/>
            <a:ext cx="634430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Zhouhan</a:t>
            </a:r>
            <a:r>
              <a:rPr kumimoji="1" lang="en-US" altLang="ko-KR" dirty="0"/>
              <a:t> et al. (2016)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단위를 </a:t>
            </a:r>
            <a:r>
              <a:rPr kumimoji="1" lang="en-US" altLang="ko-KR" dirty="0"/>
              <a:t>Embedding</a:t>
            </a:r>
            <a:r>
              <a:rPr kumimoji="1" lang="ko-KR" altLang="en-US" dirty="0"/>
              <a:t>하기 위한 기법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Sentence </a:t>
            </a:r>
            <a:r>
              <a:rPr kumimoji="1" lang="ko-KR" altLang="en-US" dirty="0"/>
              <a:t>내의 관계를 파악하기 위해 </a:t>
            </a:r>
            <a:r>
              <a:rPr kumimoji="1" lang="en-US" altLang="ko-KR" dirty="0"/>
              <a:t>Self Attention </a:t>
            </a:r>
            <a:r>
              <a:rPr kumimoji="1" lang="ko-KR" altLang="en-US" dirty="0"/>
              <a:t>사용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Auto profiling, Sentiment Analysis, NLI Task</a:t>
            </a:r>
            <a:r>
              <a:rPr kumimoji="1" lang="ko-KR" altLang="en-US" dirty="0"/>
              <a:t>에 적용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5051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</TotalTime>
  <Words>3534</Words>
  <Application>Microsoft Macintosh PowerPoint</Application>
  <PresentationFormat>와이드스크린</PresentationFormat>
  <Paragraphs>797</Paragraphs>
  <Slides>146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0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44</cp:revision>
  <dcterms:created xsi:type="dcterms:W3CDTF">2019-05-24T11:17:23Z</dcterms:created>
  <dcterms:modified xsi:type="dcterms:W3CDTF">2019-12-28T07:37:51Z</dcterms:modified>
</cp:coreProperties>
</file>